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94" r:id="rId4"/>
    <p:sldId id="299" r:id="rId5"/>
    <p:sldId id="259" r:id="rId6"/>
    <p:sldId id="292" r:id="rId7"/>
    <p:sldId id="261" r:id="rId8"/>
    <p:sldId id="288" r:id="rId9"/>
    <p:sldId id="262" r:id="rId10"/>
    <p:sldId id="263" r:id="rId11"/>
    <p:sldId id="265" r:id="rId12"/>
    <p:sldId id="266" r:id="rId13"/>
    <p:sldId id="267" r:id="rId14"/>
    <p:sldId id="276" r:id="rId15"/>
    <p:sldId id="287" r:id="rId16"/>
    <p:sldId id="295" r:id="rId17"/>
    <p:sldId id="296" r:id="rId18"/>
    <p:sldId id="289" r:id="rId19"/>
    <p:sldId id="277" r:id="rId20"/>
    <p:sldId id="300" r:id="rId21"/>
    <p:sldId id="275" r:id="rId22"/>
    <p:sldId id="290" r:id="rId23"/>
    <p:sldId id="268" r:id="rId24"/>
    <p:sldId id="270" r:id="rId25"/>
    <p:sldId id="271" r:id="rId26"/>
    <p:sldId id="279" r:id="rId27"/>
    <p:sldId id="280" r:id="rId28"/>
    <p:sldId id="281" r:id="rId29"/>
    <p:sldId id="282" r:id="rId30"/>
    <p:sldId id="283" r:id="rId31"/>
    <p:sldId id="29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CB4"/>
    <a:srgbClr val="FFFF00"/>
    <a:srgbClr val="FFC000"/>
    <a:srgbClr val="FF0066"/>
    <a:srgbClr val="FA7100"/>
    <a:srgbClr val="E46C0A"/>
    <a:srgbClr val="33CC33"/>
    <a:srgbClr val="EBC193"/>
    <a:srgbClr val="38F40C"/>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501" autoAdjust="0"/>
  </p:normalViewPr>
  <p:slideViewPr>
    <p:cSldViewPr>
      <p:cViewPr varScale="1">
        <p:scale>
          <a:sx n="63" d="100"/>
          <a:sy n="63" d="100"/>
        </p:scale>
        <p:origin x="-1578" y="-108"/>
      </p:cViewPr>
      <p:guideLst>
        <p:guide orient="horz" pos="2160"/>
        <p:guide pos="2880"/>
      </p:guideLst>
    </p:cSldViewPr>
  </p:slideViewPr>
  <p:notesTextViewPr>
    <p:cViewPr>
      <p:scale>
        <a:sx n="1" d="1"/>
        <a:sy n="1" d="1"/>
      </p:scale>
      <p:origin x="0" y="0"/>
    </p:cViewPr>
  </p:notesTextViewPr>
  <p:sorterViewPr>
    <p:cViewPr>
      <p:scale>
        <a:sx n="80" d="100"/>
        <a:sy n="80" d="100"/>
      </p:scale>
      <p:origin x="0" y="1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slide" Target="../slides/slide3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A1433C-D97C-4489-A0E5-792495FA2A37}" type="doc">
      <dgm:prSet loTypeId="urn:microsoft.com/office/officeart/2005/8/layout/radial1" loCatId="cycle" qsTypeId="urn:microsoft.com/office/officeart/2005/8/quickstyle/simple4" qsCatId="simple" csTypeId="urn:microsoft.com/office/officeart/2005/8/colors/colorful5" csCatId="colorful" phldr="1"/>
      <dgm:spPr/>
      <dgm:t>
        <a:bodyPr/>
        <a:lstStyle/>
        <a:p>
          <a:endParaRPr lang="en-US"/>
        </a:p>
      </dgm:t>
    </dgm:pt>
    <dgm:pt modelId="{7A3CB9AD-9037-40C5-A1C0-3BEBB9EF1378}">
      <dgm:prSet phldrT="[Text]"/>
      <dgm:spPr/>
      <dgm:t>
        <a:bodyPr/>
        <a:lstStyle/>
        <a:p>
          <a:r>
            <a:rPr lang="en-US" dirty="0" smtClean="0">
              <a:latin typeface="Hit the Road" pitchFamily="2" charset="0"/>
            </a:rPr>
            <a:t>Highlights of the Roadshow</a:t>
          </a:r>
          <a:endParaRPr lang="en-US" dirty="0">
            <a:latin typeface="Hit the Road" pitchFamily="2" charset="0"/>
          </a:endParaRPr>
        </a:p>
      </dgm:t>
    </dgm:pt>
    <dgm:pt modelId="{001D56C8-2CDB-4E44-A1B7-E4C8E15099E7}" type="parTrans" cxnId="{0E21E887-9DAF-4BFE-8DD1-F471079A7656}">
      <dgm:prSet/>
      <dgm:spPr/>
      <dgm:t>
        <a:bodyPr/>
        <a:lstStyle/>
        <a:p>
          <a:endParaRPr lang="en-US">
            <a:latin typeface="Hit the Road" pitchFamily="2" charset="0"/>
          </a:endParaRPr>
        </a:p>
      </dgm:t>
    </dgm:pt>
    <dgm:pt modelId="{096DE1E8-136C-4BBA-8290-9D6110E55BC4}" type="sibTrans" cxnId="{0E21E887-9DAF-4BFE-8DD1-F471079A7656}">
      <dgm:prSet/>
      <dgm:spPr/>
      <dgm:t>
        <a:bodyPr/>
        <a:lstStyle/>
        <a:p>
          <a:endParaRPr lang="en-US">
            <a:latin typeface="Hit the Road" pitchFamily="2" charset="0"/>
          </a:endParaRPr>
        </a:p>
      </dgm:t>
    </dgm:pt>
    <dgm:pt modelId="{25C52320-E570-4B02-B372-A2E11589B18A}">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3200" dirty="0" smtClean="0">
              <a:latin typeface="Hit the Road" pitchFamily="2" charset="0"/>
            </a:rPr>
            <a:t>Sign Boards</a:t>
          </a:r>
        </a:p>
        <a:p>
          <a:pPr defTabSz="1422400">
            <a:lnSpc>
              <a:spcPct val="90000"/>
            </a:lnSpc>
            <a:spcBef>
              <a:spcPct val="0"/>
            </a:spcBef>
            <a:spcAft>
              <a:spcPct val="35000"/>
            </a:spcAft>
          </a:pPr>
          <a:endParaRPr lang="en-US" sz="3200" dirty="0">
            <a:latin typeface="Hit the Road" pitchFamily="2" charset="0"/>
          </a:endParaRPr>
        </a:p>
      </dgm:t>
    </dgm:pt>
    <dgm:pt modelId="{E0585626-B69A-4C9B-BD5C-0123A0BFD4CA}" type="parTrans" cxnId="{FAF653EF-F176-4086-9F35-53D3318B8E3C}">
      <dgm:prSet/>
      <dgm:spPr>
        <a:ln w="76200"/>
      </dgm:spPr>
      <dgm:t>
        <a:bodyPr/>
        <a:lstStyle/>
        <a:p>
          <a:endParaRPr lang="en-US">
            <a:latin typeface="Hit the Road" pitchFamily="2" charset="0"/>
          </a:endParaRPr>
        </a:p>
      </dgm:t>
    </dgm:pt>
    <dgm:pt modelId="{3527396E-0F50-46E9-BC6C-BA371B1C0AF2}" type="sibTrans" cxnId="{FAF653EF-F176-4086-9F35-53D3318B8E3C}">
      <dgm:prSet/>
      <dgm:spPr/>
      <dgm:t>
        <a:bodyPr/>
        <a:lstStyle/>
        <a:p>
          <a:endParaRPr lang="en-US">
            <a:latin typeface="Hit the Road" pitchFamily="2" charset="0"/>
          </a:endParaRPr>
        </a:p>
      </dgm:t>
    </dgm:pt>
    <dgm:pt modelId="{D3DC0754-9DD7-49B8-A496-4F00690CA718}">
      <dgm:prSet phldrT="[Text]" custT="1"/>
      <dgm:spPr>
        <a:solidFill>
          <a:srgbClr val="C00000"/>
        </a:solidFill>
      </dgm:spPr>
      <dgm:t>
        <a:bodyPr/>
        <a:lstStyle/>
        <a:p>
          <a:r>
            <a:rPr lang="en-US" sz="2400" dirty="0" smtClean="0">
              <a:latin typeface="Hit the Road" pitchFamily="2" charset="0"/>
            </a:rPr>
            <a:t>Stage </a:t>
          </a:r>
          <a:r>
            <a:rPr lang="en-US" sz="2400" dirty="0" err="1" smtClean="0">
              <a:latin typeface="Hit the Road" pitchFamily="2" charset="0"/>
            </a:rPr>
            <a:t>performa-nces</a:t>
          </a:r>
          <a:endParaRPr lang="en-US" sz="2400" dirty="0">
            <a:latin typeface="Hit the Road" pitchFamily="2" charset="0"/>
          </a:endParaRPr>
        </a:p>
      </dgm:t>
    </dgm:pt>
    <dgm:pt modelId="{A32AA719-E707-4E31-8517-C612EDBEA2BA}" type="parTrans" cxnId="{C6CFA60A-E788-4A38-822B-FDED6893687D}">
      <dgm:prSet/>
      <dgm:spPr>
        <a:ln w="76200"/>
      </dgm:spPr>
      <dgm:t>
        <a:bodyPr/>
        <a:lstStyle/>
        <a:p>
          <a:endParaRPr lang="en-US">
            <a:latin typeface="Hit the Road" pitchFamily="2" charset="0"/>
          </a:endParaRPr>
        </a:p>
      </dgm:t>
    </dgm:pt>
    <dgm:pt modelId="{7E3D94C7-5E5B-40AA-9B3F-609155F02954}" type="sibTrans" cxnId="{C6CFA60A-E788-4A38-822B-FDED6893687D}">
      <dgm:prSet/>
      <dgm:spPr/>
      <dgm:t>
        <a:bodyPr/>
        <a:lstStyle/>
        <a:p>
          <a:endParaRPr lang="en-US">
            <a:latin typeface="Hit the Road" pitchFamily="2" charset="0"/>
          </a:endParaRPr>
        </a:p>
      </dgm:t>
    </dgm:pt>
    <dgm:pt modelId="{60DDE54B-A82E-43B2-BF9F-D5CF609F8528}">
      <dgm:prSet phldrT="[Text]"/>
      <dgm:spPr/>
      <dgm:t>
        <a:bodyPr/>
        <a:lstStyle/>
        <a:p>
          <a:r>
            <a:rPr lang="en-US" dirty="0" smtClean="0">
              <a:latin typeface="Hit the Road" pitchFamily="2" charset="0"/>
            </a:rPr>
            <a:t>Goodie Bags</a:t>
          </a:r>
          <a:endParaRPr lang="en-US" dirty="0">
            <a:latin typeface="Hit the Road" pitchFamily="2"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5E7CAB50-FFFD-4158-A94F-979A7F3B91A2}" type="parTrans" cxnId="{53E3449C-B1D5-4DB5-9C45-3397C9D78105}">
      <dgm:prSet/>
      <dgm:spPr>
        <a:ln w="76200"/>
      </dgm:spPr>
      <dgm:t>
        <a:bodyPr/>
        <a:lstStyle/>
        <a:p>
          <a:endParaRPr lang="en-US">
            <a:latin typeface="Hit the Road" pitchFamily="2" charset="0"/>
          </a:endParaRPr>
        </a:p>
      </dgm:t>
    </dgm:pt>
    <dgm:pt modelId="{F59C3E2F-E567-4851-90D1-CD416DB9DC52}" type="sibTrans" cxnId="{53E3449C-B1D5-4DB5-9C45-3397C9D78105}">
      <dgm:prSet/>
      <dgm:spPr/>
      <dgm:t>
        <a:bodyPr/>
        <a:lstStyle/>
        <a:p>
          <a:endParaRPr lang="en-US">
            <a:latin typeface="Hit the Road" pitchFamily="2" charset="0"/>
          </a:endParaRPr>
        </a:p>
      </dgm:t>
    </dgm:pt>
    <dgm:pt modelId="{F00BF63D-6C45-4BD5-967B-64703B0FF792}">
      <dgm:prSet phldrT="[Text]"/>
      <dgm:spPr>
        <a:solidFill>
          <a:srgbClr val="FF0066"/>
        </a:solidFill>
      </dgm:spPr>
      <dgm:t>
        <a:bodyPr/>
        <a:lstStyle/>
        <a:p>
          <a:r>
            <a:rPr lang="en-US" dirty="0" smtClean="0">
              <a:latin typeface="Hit the Road" pitchFamily="2" charset="0"/>
            </a:rPr>
            <a:t>Game Booths</a:t>
          </a:r>
          <a:endParaRPr lang="en-US" dirty="0">
            <a:latin typeface="Hit the Road" pitchFamily="2" charset="0"/>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9543B9D4-F8E8-44CE-AA91-687C46E8FAED}" type="parTrans" cxnId="{FE81D0F0-0FDB-468A-A295-016467AE2070}">
      <dgm:prSet/>
      <dgm:spPr>
        <a:ln w="76200"/>
      </dgm:spPr>
      <dgm:t>
        <a:bodyPr/>
        <a:lstStyle/>
        <a:p>
          <a:endParaRPr lang="en-US">
            <a:latin typeface="Hit the Road" pitchFamily="2" charset="0"/>
          </a:endParaRPr>
        </a:p>
      </dgm:t>
    </dgm:pt>
    <dgm:pt modelId="{E499D986-1C19-43AE-8855-52374087F09A}" type="sibTrans" cxnId="{FE81D0F0-0FDB-468A-A295-016467AE2070}">
      <dgm:prSet/>
      <dgm:spPr/>
      <dgm:t>
        <a:bodyPr/>
        <a:lstStyle/>
        <a:p>
          <a:endParaRPr lang="en-US">
            <a:latin typeface="Hit the Road" pitchFamily="2" charset="0"/>
          </a:endParaRPr>
        </a:p>
      </dgm:t>
    </dgm:pt>
    <dgm:pt modelId="{64AB3CC3-F6C1-49CE-960F-AB0D2FA02189}">
      <dgm:prSet custT="1"/>
      <dgm:spPr/>
      <dgm:t>
        <a:bodyPr/>
        <a:lstStyle/>
        <a:p>
          <a:r>
            <a:rPr lang="en-US" sz="2400" dirty="0" smtClean="0">
              <a:latin typeface="Hit the Road" pitchFamily="2" charset="0"/>
            </a:rPr>
            <a:t>Workers dressed as Ming</a:t>
          </a:r>
          <a:endParaRPr lang="en-US" sz="2400" dirty="0">
            <a:latin typeface="Hit the Road" pitchFamily="2" charset="0"/>
          </a:endParaRPr>
        </a:p>
      </dgm:t>
    </dgm:pt>
    <dgm:pt modelId="{11938755-48D9-49FD-9C37-451A730C6929}" type="parTrans" cxnId="{2F4A42F4-0605-4F21-AA4A-11AB372774EA}">
      <dgm:prSet/>
      <dgm:spPr>
        <a:ln w="76200"/>
      </dgm:spPr>
      <dgm:t>
        <a:bodyPr/>
        <a:lstStyle/>
        <a:p>
          <a:endParaRPr lang="en-US">
            <a:latin typeface="Hit the Road" pitchFamily="2" charset="0"/>
          </a:endParaRPr>
        </a:p>
      </dgm:t>
    </dgm:pt>
    <dgm:pt modelId="{2EDFC201-262C-4372-A06C-76E5EAABCF17}" type="sibTrans" cxnId="{2F4A42F4-0605-4F21-AA4A-11AB372774EA}">
      <dgm:prSet/>
      <dgm:spPr/>
      <dgm:t>
        <a:bodyPr/>
        <a:lstStyle/>
        <a:p>
          <a:endParaRPr lang="en-US">
            <a:latin typeface="Hit the Road" pitchFamily="2" charset="0"/>
          </a:endParaRPr>
        </a:p>
      </dgm:t>
    </dgm:pt>
    <dgm:pt modelId="{8AD95E89-7E1D-4674-988D-F6E2CF3AEC5C}" type="pres">
      <dgm:prSet presAssocID="{27A1433C-D97C-4489-A0E5-792495FA2A37}" presName="cycle" presStyleCnt="0">
        <dgm:presLayoutVars>
          <dgm:chMax val="1"/>
          <dgm:dir/>
          <dgm:animLvl val="ctr"/>
          <dgm:resizeHandles val="exact"/>
        </dgm:presLayoutVars>
      </dgm:prSet>
      <dgm:spPr/>
      <dgm:t>
        <a:bodyPr/>
        <a:lstStyle/>
        <a:p>
          <a:endParaRPr lang="en-US"/>
        </a:p>
      </dgm:t>
    </dgm:pt>
    <dgm:pt modelId="{11DF9F58-63BF-4DDA-8C3E-CBBA8575FD0B}" type="pres">
      <dgm:prSet presAssocID="{7A3CB9AD-9037-40C5-A1C0-3BEBB9EF1378}" presName="centerShape" presStyleLbl="node0" presStyleIdx="0" presStyleCnt="1" custScaleX="135977" custScaleY="143743"/>
      <dgm:spPr/>
      <dgm:t>
        <a:bodyPr/>
        <a:lstStyle/>
        <a:p>
          <a:endParaRPr lang="en-US"/>
        </a:p>
      </dgm:t>
    </dgm:pt>
    <dgm:pt modelId="{7421CBF8-3580-44BB-81EA-6415A092545C}" type="pres">
      <dgm:prSet presAssocID="{E0585626-B69A-4C9B-BD5C-0123A0BFD4CA}" presName="Name9" presStyleLbl="parChTrans1D2" presStyleIdx="0" presStyleCnt="5"/>
      <dgm:spPr/>
      <dgm:t>
        <a:bodyPr/>
        <a:lstStyle/>
        <a:p>
          <a:endParaRPr lang="en-US"/>
        </a:p>
      </dgm:t>
    </dgm:pt>
    <dgm:pt modelId="{1D3E4F49-73F8-4856-9B9F-A6D82D3912DE}" type="pres">
      <dgm:prSet presAssocID="{E0585626-B69A-4C9B-BD5C-0123A0BFD4CA}" presName="connTx" presStyleLbl="parChTrans1D2" presStyleIdx="0" presStyleCnt="5"/>
      <dgm:spPr/>
      <dgm:t>
        <a:bodyPr/>
        <a:lstStyle/>
        <a:p>
          <a:endParaRPr lang="en-US"/>
        </a:p>
      </dgm:t>
    </dgm:pt>
    <dgm:pt modelId="{FB3AB4D0-B90E-40F2-8433-8E94B6FDBFB7}" type="pres">
      <dgm:prSet presAssocID="{25C52320-E570-4B02-B372-A2E11589B18A}" presName="node" presStyleLbl="node1" presStyleIdx="0" presStyleCnt="5">
        <dgm:presLayoutVars>
          <dgm:bulletEnabled val="1"/>
        </dgm:presLayoutVars>
      </dgm:prSet>
      <dgm:spPr/>
      <dgm:t>
        <a:bodyPr/>
        <a:lstStyle/>
        <a:p>
          <a:endParaRPr lang="en-US"/>
        </a:p>
      </dgm:t>
    </dgm:pt>
    <dgm:pt modelId="{5FFE7B7B-B897-40B0-B072-79E9E09D71A0}" type="pres">
      <dgm:prSet presAssocID="{A32AA719-E707-4E31-8517-C612EDBEA2BA}" presName="Name9" presStyleLbl="parChTrans1D2" presStyleIdx="1" presStyleCnt="5"/>
      <dgm:spPr/>
      <dgm:t>
        <a:bodyPr/>
        <a:lstStyle/>
        <a:p>
          <a:endParaRPr lang="en-US"/>
        </a:p>
      </dgm:t>
    </dgm:pt>
    <dgm:pt modelId="{5E6F95D6-3CB8-4EDB-BED6-E69E98F929CD}" type="pres">
      <dgm:prSet presAssocID="{A32AA719-E707-4E31-8517-C612EDBEA2BA}" presName="connTx" presStyleLbl="parChTrans1D2" presStyleIdx="1" presStyleCnt="5"/>
      <dgm:spPr/>
      <dgm:t>
        <a:bodyPr/>
        <a:lstStyle/>
        <a:p>
          <a:endParaRPr lang="en-US"/>
        </a:p>
      </dgm:t>
    </dgm:pt>
    <dgm:pt modelId="{EF58DD36-E57E-429E-A9DE-EB42786B1EB0}" type="pres">
      <dgm:prSet presAssocID="{D3DC0754-9DD7-49B8-A496-4F00690CA718}" presName="node" presStyleLbl="node1" presStyleIdx="1" presStyleCnt="5">
        <dgm:presLayoutVars>
          <dgm:bulletEnabled val="1"/>
        </dgm:presLayoutVars>
      </dgm:prSet>
      <dgm:spPr/>
      <dgm:t>
        <a:bodyPr/>
        <a:lstStyle/>
        <a:p>
          <a:endParaRPr lang="en-US"/>
        </a:p>
      </dgm:t>
    </dgm:pt>
    <dgm:pt modelId="{D865CC2B-FF3D-4C2D-A31B-5C59804D0F2C}" type="pres">
      <dgm:prSet presAssocID="{5E7CAB50-FFFD-4158-A94F-979A7F3B91A2}" presName="Name9" presStyleLbl="parChTrans1D2" presStyleIdx="2" presStyleCnt="5"/>
      <dgm:spPr/>
      <dgm:t>
        <a:bodyPr/>
        <a:lstStyle/>
        <a:p>
          <a:endParaRPr lang="en-US"/>
        </a:p>
      </dgm:t>
    </dgm:pt>
    <dgm:pt modelId="{29878465-EECA-4578-B217-252D6A4E4378}" type="pres">
      <dgm:prSet presAssocID="{5E7CAB50-FFFD-4158-A94F-979A7F3B91A2}" presName="connTx" presStyleLbl="parChTrans1D2" presStyleIdx="2" presStyleCnt="5"/>
      <dgm:spPr/>
      <dgm:t>
        <a:bodyPr/>
        <a:lstStyle/>
        <a:p>
          <a:endParaRPr lang="en-US"/>
        </a:p>
      </dgm:t>
    </dgm:pt>
    <dgm:pt modelId="{59302807-6272-4D68-BFB2-D9456F77D2FD}" type="pres">
      <dgm:prSet presAssocID="{60DDE54B-A82E-43B2-BF9F-D5CF609F8528}" presName="node" presStyleLbl="node1" presStyleIdx="2" presStyleCnt="5">
        <dgm:presLayoutVars>
          <dgm:bulletEnabled val="1"/>
        </dgm:presLayoutVars>
      </dgm:prSet>
      <dgm:spPr/>
      <dgm:t>
        <a:bodyPr/>
        <a:lstStyle/>
        <a:p>
          <a:endParaRPr lang="en-US"/>
        </a:p>
      </dgm:t>
    </dgm:pt>
    <dgm:pt modelId="{D6F77899-3221-444D-912D-1F6FFBC12DF2}" type="pres">
      <dgm:prSet presAssocID="{9543B9D4-F8E8-44CE-AA91-687C46E8FAED}" presName="Name9" presStyleLbl="parChTrans1D2" presStyleIdx="3" presStyleCnt="5"/>
      <dgm:spPr/>
      <dgm:t>
        <a:bodyPr/>
        <a:lstStyle/>
        <a:p>
          <a:endParaRPr lang="en-US"/>
        </a:p>
      </dgm:t>
    </dgm:pt>
    <dgm:pt modelId="{AF540CDE-E625-4B06-A560-2373E0794359}" type="pres">
      <dgm:prSet presAssocID="{9543B9D4-F8E8-44CE-AA91-687C46E8FAED}" presName="connTx" presStyleLbl="parChTrans1D2" presStyleIdx="3" presStyleCnt="5"/>
      <dgm:spPr/>
      <dgm:t>
        <a:bodyPr/>
        <a:lstStyle/>
        <a:p>
          <a:endParaRPr lang="en-US"/>
        </a:p>
      </dgm:t>
    </dgm:pt>
    <dgm:pt modelId="{5550BD56-9DC2-4846-9017-6B1567E61BCC}" type="pres">
      <dgm:prSet presAssocID="{F00BF63D-6C45-4BD5-967B-64703B0FF792}" presName="node" presStyleLbl="node1" presStyleIdx="3" presStyleCnt="5">
        <dgm:presLayoutVars>
          <dgm:bulletEnabled val="1"/>
        </dgm:presLayoutVars>
      </dgm:prSet>
      <dgm:spPr/>
      <dgm:t>
        <a:bodyPr/>
        <a:lstStyle/>
        <a:p>
          <a:endParaRPr lang="en-US"/>
        </a:p>
      </dgm:t>
    </dgm:pt>
    <dgm:pt modelId="{A646BDEF-A6C1-423B-A199-001C098B6513}" type="pres">
      <dgm:prSet presAssocID="{11938755-48D9-49FD-9C37-451A730C6929}" presName="Name9" presStyleLbl="parChTrans1D2" presStyleIdx="4" presStyleCnt="5"/>
      <dgm:spPr/>
      <dgm:t>
        <a:bodyPr/>
        <a:lstStyle/>
        <a:p>
          <a:endParaRPr lang="en-US"/>
        </a:p>
      </dgm:t>
    </dgm:pt>
    <dgm:pt modelId="{C885CF7B-96B1-43DE-9C6D-B1F233DD07A2}" type="pres">
      <dgm:prSet presAssocID="{11938755-48D9-49FD-9C37-451A730C6929}" presName="connTx" presStyleLbl="parChTrans1D2" presStyleIdx="4" presStyleCnt="5"/>
      <dgm:spPr/>
      <dgm:t>
        <a:bodyPr/>
        <a:lstStyle/>
        <a:p>
          <a:endParaRPr lang="en-US"/>
        </a:p>
      </dgm:t>
    </dgm:pt>
    <dgm:pt modelId="{C44BFC72-B254-4911-84F7-5EAB9C5FFDD3}" type="pres">
      <dgm:prSet presAssocID="{64AB3CC3-F6C1-49CE-960F-AB0D2FA02189}" presName="node" presStyleLbl="node1" presStyleIdx="4" presStyleCnt="5">
        <dgm:presLayoutVars>
          <dgm:bulletEnabled val="1"/>
        </dgm:presLayoutVars>
      </dgm:prSet>
      <dgm:spPr/>
      <dgm:t>
        <a:bodyPr/>
        <a:lstStyle/>
        <a:p>
          <a:endParaRPr lang="en-US"/>
        </a:p>
      </dgm:t>
    </dgm:pt>
  </dgm:ptLst>
  <dgm:cxnLst>
    <dgm:cxn modelId="{1CE887D3-AB00-47F1-82ED-8D3752E9BD56}" type="presOf" srcId="{D3DC0754-9DD7-49B8-A496-4F00690CA718}" destId="{EF58DD36-E57E-429E-A9DE-EB42786B1EB0}" srcOrd="0" destOrd="0" presId="urn:microsoft.com/office/officeart/2005/8/layout/radial1"/>
    <dgm:cxn modelId="{7A515910-EF26-4A38-80D7-E89F0CD2B6F3}" type="presOf" srcId="{E0585626-B69A-4C9B-BD5C-0123A0BFD4CA}" destId="{1D3E4F49-73F8-4856-9B9F-A6D82D3912DE}" srcOrd="1" destOrd="0" presId="urn:microsoft.com/office/officeart/2005/8/layout/radial1"/>
    <dgm:cxn modelId="{FAF653EF-F176-4086-9F35-53D3318B8E3C}" srcId="{7A3CB9AD-9037-40C5-A1C0-3BEBB9EF1378}" destId="{25C52320-E570-4B02-B372-A2E11589B18A}" srcOrd="0" destOrd="0" parTransId="{E0585626-B69A-4C9B-BD5C-0123A0BFD4CA}" sibTransId="{3527396E-0F50-46E9-BC6C-BA371B1C0AF2}"/>
    <dgm:cxn modelId="{53E3449C-B1D5-4DB5-9C45-3397C9D78105}" srcId="{7A3CB9AD-9037-40C5-A1C0-3BEBB9EF1378}" destId="{60DDE54B-A82E-43B2-BF9F-D5CF609F8528}" srcOrd="2" destOrd="0" parTransId="{5E7CAB50-FFFD-4158-A94F-979A7F3B91A2}" sibTransId="{F59C3E2F-E567-4851-90D1-CD416DB9DC52}"/>
    <dgm:cxn modelId="{6AF68532-426B-4809-BB2B-0F3B241E96C0}" type="presOf" srcId="{64AB3CC3-F6C1-49CE-960F-AB0D2FA02189}" destId="{C44BFC72-B254-4911-84F7-5EAB9C5FFDD3}" srcOrd="0" destOrd="0" presId="urn:microsoft.com/office/officeart/2005/8/layout/radial1"/>
    <dgm:cxn modelId="{B62BD2CE-BD7C-4C39-9403-F6A963B092C2}" type="presOf" srcId="{F00BF63D-6C45-4BD5-967B-64703B0FF792}" destId="{5550BD56-9DC2-4846-9017-6B1567E61BCC}" srcOrd="0" destOrd="0" presId="urn:microsoft.com/office/officeart/2005/8/layout/radial1"/>
    <dgm:cxn modelId="{AD3F7A8B-6661-4B9F-B8EE-3DF09C57DC37}" type="presOf" srcId="{60DDE54B-A82E-43B2-BF9F-D5CF609F8528}" destId="{59302807-6272-4D68-BFB2-D9456F77D2FD}" srcOrd="0" destOrd="0" presId="urn:microsoft.com/office/officeart/2005/8/layout/radial1"/>
    <dgm:cxn modelId="{9AF3A225-D2C6-4D67-A488-46DEA8AE2826}" type="presOf" srcId="{7A3CB9AD-9037-40C5-A1C0-3BEBB9EF1378}" destId="{11DF9F58-63BF-4DDA-8C3E-CBBA8575FD0B}" srcOrd="0" destOrd="0" presId="urn:microsoft.com/office/officeart/2005/8/layout/radial1"/>
    <dgm:cxn modelId="{DB479FFA-AA40-49E5-A58F-6A49F4713A5D}" type="presOf" srcId="{5E7CAB50-FFFD-4158-A94F-979A7F3B91A2}" destId="{29878465-EECA-4578-B217-252D6A4E4378}" srcOrd="1" destOrd="0" presId="urn:microsoft.com/office/officeart/2005/8/layout/radial1"/>
    <dgm:cxn modelId="{00002D67-852A-4FD9-B8C6-634A0A942BAD}" type="presOf" srcId="{E0585626-B69A-4C9B-BD5C-0123A0BFD4CA}" destId="{7421CBF8-3580-44BB-81EA-6415A092545C}" srcOrd="0" destOrd="0" presId="urn:microsoft.com/office/officeart/2005/8/layout/radial1"/>
    <dgm:cxn modelId="{C30B4CB1-65CA-4907-9967-83C85F1C9D52}" type="presOf" srcId="{A32AA719-E707-4E31-8517-C612EDBEA2BA}" destId="{5FFE7B7B-B897-40B0-B072-79E9E09D71A0}" srcOrd="0" destOrd="0" presId="urn:microsoft.com/office/officeart/2005/8/layout/radial1"/>
    <dgm:cxn modelId="{30541C23-12E0-4158-8BD2-5B9DA97A30C9}" type="presOf" srcId="{5E7CAB50-FFFD-4158-A94F-979A7F3B91A2}" destId="{D865CC2B-FF3D-4C2D-A31B-5C59804D0F2C}" srcOrd="0" destOrd="0" presId="urn:microsoft.com/office/officeart/2005/8/layout/radial1"/>
    <dgm:cxn modelId="{225666F0-25E2-46C3-84B3-5A911ACA0C5A}" type="presOf" srcId="{11938755-48D9-49FD-9C37-451A730C6929}" destId="{A646BDEF-A6C1-423B-A199-001C098B6513}" srcOrd="0" destOrd="0" presId="urn:microsoft.com/office/officeart/2005/8/layout/radial1"/>
    <dgm:cxn modelId="{47443780-467D-44E8-AEE8-A53A6DF43BA3}" type="presOf" srcId="{25C52320-E570-4B02-B372-A2E11589B18A}" destId="{FB3AB4D0-B90E-40F2-8433-8E94B6FDBFB7}" srcOrd="0" destOrd="0" presId="urn:microsoft.com/office/officeart/2005/8/layout/radial1"/>
    <dgm:cxn modelId="{FE81D0F0-0FDB-468A-A295-016467AE2070}" srcId="{7A3CB9AD-9037-40C5-A1C0-3BEBB9EF1378}" destId="{F00BF63D-6C45-4BD5-967B-64703B0FF792}" srcOrd="3" destOrd="0" parTransId="{9543B9D4-F8E8-44CE-AA91-687C46E8FAED}" sibTransId="{E499D986-1C19-43AE-8855-52374087F09A}"/>
    <dgm:cxn modelId="{458A41A0-67B6-49C5-AC72-010845FDC85A}" type="presOf" srcId="{11938755-48D9-49FD-9C37-451A730C6929}" destId="{C885CF7B-96B1-43DE-9C6D-B1F233DD07A2}" srcOrd="1" destOrd="0" presId="urn:microsoft.com/office/officeart/2005/8/layout/radial1"/>
    <dgm:cxn modelId="{2F4A42F4-0605-4F21-AA4A-11AB372774EA}" srcId="{7A3CB9AD-9037-40C5-A1C0-3BEBB9EF1378}" destId="{64AB3CC3-F6C1-49CE-960F-AB0D2FA02189}" srcOrd="4" destOrd="0" parTransId="{11938755-48D9-49FD-9C37-451A730C6929}" sibTransId="{2EDFC201-262C-4372-A06C-76E5EAABCF17}"/>
    <dgm:cxn modelId="{F440D98F-D277-4CE9-A0F9-EAE29D3975E4}" type="presOf" srcId="{27A1433C-D97C-4489-A0E5-792495FA2A37}" destId="{8AD95E89-7E1D-4674-988D-F6E2CF3AEC5C}" srcOrd="0" destOrd="0" presId="urn:microsoft.com/office/officeart/2005/8/layout/radial1"/>
    <dgm:cxn modelId="{0E21E887-9DAF-4BFE-8DD1-F471079A7656}" srcId="{27A1433C-D97C-4489-A0E5-792495FA2A37}" destId="{7A3CB9AD-9037-40C5-A1C0-3BEBB9EF1378}" srcOrd="0" destOrd="0" parTransId="{001D56C8-2CDB-4E44-A1B7-E4C8E15099E7}" sibTransId="{096DE1E8-136C-4BBA-8290-9D6110E55BC4}"/>
    <dgm:cxn modelId="{53B9C60D-2006-42DD-89D4-366890FCE19A}" type="presOf" srcId="{9543B9D4-F8E8-44CE-AA91-687C46E8FAED}" destId="{AF540CDE-E625-4B06-A560-2373E0794359}" srcOrd="1" destOrd="0" presId="urn:microsoft.com/office/officeart/2005/8/layout/radial1"/>
    <dgm:cxn modelId="{47AA60CD-77AE-4D53-AD95-E0C85360F10F}" type="presOf" srcId="{9543B9D4-F8E8-44CE-AA91-687C46E8FAED}" destId="{D6F77899-3221-444D-912D-1F6FFBC12DF2}" srcOrd="0" destOrd="0" presId="urn:microsoft.com/office/officeart/2005/8/layout/radial1"/>
    <dgm:cxn modelId="{C6CFA60A-E788-4A38-822B-FDED6893687D}" srcId="{7A3CB9AD-9037-40C5-A1C0-3BEBB9EF1378}" destId="{D3DC0754-9DD7-49B8-A496-4F00690CA718}" srcOrd="1" destOrd="0" parTransId="{A32AA719-E707-4E31-8517-C612EDBEA2BA}" sibTransId="{7E3D94C7-5E5B-40AA-9B3F-609155F02954}"/>
    <dgm:cxn modelId="{44E07157-39F5-4857-B78C-7D721E98ECE9}" type="presOf" srcId="{A32AA719-E707-4E31-8517-C612EDBEA2BA}" destId="{5E6F95D6-3CB8-4EDB-BED6-E69E98F929CD}" srcOrd="1" destOrd="0" presId="urn:microsoft.com/office/officeart/2005/8/layout/radial1"/>
    <dgm:cxn modelId="{06A3070F-9DF9-428A-870A-A51B6FFA7544}" type="presParOf" srcId="{8AD95E89-7E1D-4674-988D-F6E2CF3AEC5C}" destId="{11DF9F58-63BF-4DDA-8C3E-CBBA8575FD0B}" srcOrd="0" destOrd="0" presId="urn:microsoft.com/office/officeart/2005/8/layout/radial1"/>
    <dgm:cxn modelId="{07C6C1DA-9453-45B2-8350-38442E25E34B}" type="presParOf" srcId="{8AD95E89-7E1D-4674-988D-F6E2CF3AEC5C}" destId="{7421CBF8-3580-44BB-81EA-6415A092545C}" srcOrd="1" destOrd="0" presId="urn:microsoft.com/office/officeart/2005/8/layout/radial1"/>
    <dgm:cxn modelId="{0BE9020F-0ECC-41C5-9E00-E159F1ED0F7B}" type="presParOf" srcId="{7421CBF8-3580-44BB-81EA-6415A092545C}" destId="{1D3E4F49-73F8-4856-9B9F-A6D82D3912DE}" srcOrd="0" destOrd="0" presId="urn:microsoft.com/office/officeart/2005/8/layout/radial1"/>
    <dgm:cxn modelId="{BE555D36-4CA4-471A-B9C2-1F833791D278}" type="presParOf" srcId="{8AD95E89-7E1D-4674-988D-F6E2CF3AEC5C}" destId="{FB3AB4D0-B90E-40F2-8433-8E94B6FDBFB7}" srcOrd="2" destOrd="0" presId="urn:microsoft.com/office/officeart/2005/8/layout/radial1"/>
    <dgm:cxn modelId="{9147DAAB-CB55-48BC-8AD8-E25F594F91F7}" type="presParOf" srcId="{8AD95E89-7E1D-4674-988D-F6E2CF3AEC5C}" destId="{5FFE7B7B-B897-40B0-B072-79E9E09D71A0}" srcOrd="3" destOrd="0" presId="urn:microsoft.com/office/officeart/2005/8/layout/radial1"/>
    <dgm:cxn modelId="{01D156B2-53C6-4028-AA0F-343B5812AB65}" type="presParOf" srcId="{5FFE7B7B-B897-40B0-B072-79E9E09D71A0}" destId="{5E6F95D6-3CB8-4EDB-BED6-E69E98F929CD}" srcOrd="0" destOrd="0" presId="urn:microsoft.com/office/officeart/2005/8/layout/radial1"/>
    <dgm:cxn modelId="{E1871DD6-347A-4CED-AB61-2390A5CD4DE1}" type="presParOf" srcId="{8AD95E89-7E1D-4674-988D-F6E2CF3AEC5C}" destId="{EF58DD36-E57E-429E-A9DE-EB42786B1EB0}" srcOrd="4" destOrd="0" presId="urn:microsoft.com/office/officeart/2005/8/layout/radial1"/>
    <dgm:cxn modelId="{338E4643-C207-4913-9D89-461A7B4C35EA}" type="presParOf" srcId="{8AD95E89-7E1D-4674-988D-F6E2CF3AEC5C}" destId="{D865CC2B-FF3D-4C2D-A31B-5C59804D0F2C}" srcOrd="5" destOrd="0" presId="urn:microsoft.com/office/officeart/2005/8/layout/radial1"/>
    <dgm:cxn modelId="{7297EC1E-8589-45BB-8BEA-8164F39BEA01}" type="presParOf" srcId="{D865CC2B-FF3D-4C2D-A31B-5C59804D0F2C}" destId="{29878465-EECA-4578-B217-252D6A4E4378}" srcOrd="0" destOrd="0" presId="urn:microsoft.com/office/officeart/2005/8/layout/radial1"/>
    <dgm:cxn modelId="{29662029-FD17-4193-A761-DABDB6CBC2C8}" type="presParOf" srcId="{8AD95E89-7E1D-4674-988D-F6E2CF3AEC5C}" destId="{59302807-6272-4D68-BFB2-D9456F77D2FD}" srcOrd="6" destOrd="0" presId="urn:microsoft.com/office/officeart/2005/8/layout/radial1"/>
    <dgm:cxn modelId="{5EABBE52-877B-4BA6-B551-EE5F6F9A1C3D}" type="presParOf" srcId="{8AD95E89-7E1D-4674-988D-F6E2CF3AEC5C}" destId="{D6F77899-3221-444D-912D-1F6FFBC12DF2}" srcOrd="7" destOrd="0" presId="urn:microsoft.com/office/officeart/2005/8/layout/radial1"/>
    <dgm:cxn modelId="{A7D09125-0C50-40B4-BB01-AB124B7A68F5}" type="presParOf" srcId="{D6F77899-3221-444D-912D-1F6FFBC12DF2}" destId="{AF540CDE-E625-4B06-A560-2373E0794359}" srcOrd="0" destOrd="0" presId="urn:microsoft.com/office/officeart/2005/8/layout/radial1"/>
    <dgm:cxn modelId="{908306BB-08F1-41AC-B701-1C1765A7C233}" type="presParOf" srcId="{8AD95E89-7E1D-4674-988D-F6E2CF3AEC5C}" destId="{5550BD56-9DC2-4846-9017-6B1567E61BCC}" srcOrd="8" destOrd="0" presId="urn:microsoft.com/office/officeart/2005/8/layout/radial1"/>
    <dgm:cxn modelId="{31E0445E-ACD7-4C11-9E79-CB6D3FE7DDDE}" type="presParOf" srcId="{8AD95E89-7E1D-4674-988D-F6E2CF3AEC5C}" destId="{A646BDEF-A6C1-423B-A199-001C098B6513}" srcOrd="9" destOrd="0" presId="urn:microsoft.com/office/officeart/2005/8/layout/radial1"/>
    <dgm:cxn modelId="{CCB32915-320E-459C-A905-1CC5E3E8C52B}" type="presParOf" srcId="{A646BDEF-A6C1-423B-A199-001C098B6513}" destId="{C885CF7B-96B1-43DE-9C6D-B1F233DD07A2}" srcOrd="0" destOrd="0" presId="urn:microsoft.com/office/officeart/2005/8/layout/radial1"/>
    <dgm:cxn modelId="{A08D7C49-690B-4991-8E5C-575997C80A13}" type="presParOf" srcId="{8AD95E89-7E1D-4674-988D-F6E2CF3AEC5C}" destId="{C44BFC72-B254-4911-84F7-5EAB9C5FFDD3}"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F9F58-63BF-4DDA-8C3E-CBBA8575FD0B}">
      <dsp:nvSpPr>
        <dsp:cNvPr id="0" name=""/>
        <dsp:cNvSpPr/>
      </dsp:nvSpPr>
      <dsp:spPr>
        <a:xfrm>
          <a:off x="3192565" y="2222942"/>
          <a:ext cx="2758868" cy="2916434"/>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latin typeface="Hit the Road" pitchFamily="2" charset="0"/>
            </a:rPr>
            <a:t>Highlights of the Roadshow</a:t>
          </a:r>
          <a:endParaRPr lang="en-US" sz="3200" kern="1200" dirty="0">
            <a:latin typeface="Hit the Road" pitchFamily="2" charset="0"/>
          </a:endParaRPr>
        </a:p>
      </dsp:txBody>
      <dsp:txXfrm>
        <a:off x="3596592" y="2650044"/>
        <a:ext cx="1950814" cy="2062230"/>
      </dsp:txXfrm>
    </dsp:sp>
    <dsp:sp modelId="{7421CBF8-3580-44BB-81EA-6415A092545C}">
      <dsp:nvSpPr>
        <dsp:cNvPr id="0" name=""/>
        <dsp:cNvSpPr/>
      </dsp:nvSpPr>
      <dsp:spPr>
        <a:xfrm rot="16200000">
          <a:off x="4488013" y="2118986"/>
          <a:ext cx="167973" cy="39939"/>
        </a:xfrm>
        <a:custGeom>
          <a:avLst/>
          <a:gdLst/>
          <a:ahLst/>
          <a:cxnLst/>
          <a:rect l="0" t="0" r="0" b="0"/>
          <a:pathLst>
            <a:path>
              <a:moveTo>
                <a:pt x="0" y="19969"/>
              </a:moveTo>
              <a:lnTo>
                <a:pt x="167973" y="19969"/>
              </a:lnTo>
            </a:path>
          </a:pathLst>
        </a:custGeom>
        <a:noFill/>
        <a:ln w="762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Hit the Road" pitchFamily="2" charset="0"/>
          </a:endParaRPr>
        </a:p>
      </dsp:txBody>
      <dsp:txXfrm>
        <a:off x="4567800" y="2134756"/>
        <a:ext cx="8398" cy="8398"/>
      </dsp:txXfrm>
    </dsp:sp>
    <dsp:sp modelId="{FB3AB4D0-B90E-40F2-8433-8E94B6FDBFB7}">
      <dsp:nvSpPr>
        <dsp:cNvPr id="0" name=""/>
        <dsp:cNvSpPr/>
      </dsp:nvSpPr>
      <dsp:spPr>
        <a:xfrm>
          <a:off x="3557538" y="26046"/>
          <a:ext cx="2028922" cy="2028922"/>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3200" kern="1200" dirty="0" smtClean="0">
              <a:latin typeface="Hit the Road" pitchFamily="2" charset="0"/>
            </a:rPr>
            <a:t>Sign Boards</a:t>
          </a:r>
        </a:p>
        <a:p>
          <a:pPr lvl="0" algn="ctr" defTabSz="1422400">
            <a:lnSpc>
              <a:spcPct val="90000"/>
            </a:lnSpc>
            <a:spcBef>
              <a:spcPct val="0"/>
            </a:spcBef>
            <a:spcAft>
              <a:spcPct val="35000"/>
            </a:spcAft>
          </a:pPr>
          <a:endParaRPr lang="en-US" sz="3200" kern="1200" dirty="0">
            <a:latin typeface="Hit the Road" pitchFamily="2" charset="0"/>
          </a:endParaRPr>
        </a:p>
      </dsp:txBody>
      <dsp:txXfrm>
        <a:off x="3854667" y="323175"/>
        <a:ext cx="1434664" cy="1434664"/>
      </dsp:txXfrm>
    </dsp:sp>
    <dsp:sp modelId="{5FFE7B7B-B897-40B0-B072-79E9E09D71A0}">
      <dsp:nvSpPr>
        <dsp:cNvPr id="0" name=""/>
        <dsp:cNvSpPr/>
      </dsp:nvSpPr>
      <dsp:spPr>
        <a:xfrm rot="20520000">
          <a:off x="5884687" y="3195717"/>
          <a:ext cx="239779" cy="39939"/>
        </a:xfrm>
        <a:custGeom>
          <a:avLst/>
          <a:gdLst/>
          <a:ahLst/>
          <a:cxnLst/>
          <a:rect l="0" t="0" r="0" b="0"/>
          <a:pathLst>
            <a:path>
              <a:moveTo>
                <a:pt x="0" y="19969"/>
              </a:moveTo>
              <a:lnTo>
                <a:pt x="239779" y="19969"/>
              </a:lnTo>
            </a:path>
          </a:pathLst>
        </a:custGeom>
        <a:noFill/>
        <a:ln w="762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Hit the Road" pitchFamily="2" charset="0"/>
          </a:endParaRPr>
        </a:p>
      </dsp:txBody>
      <dsp:txXfrm>
        <a:off x="5998582" y="3209692"/>
        <a:ext cx="11988" cy="11988"/>
      </dsp:txXfrm>
    </dsp:sp>
    <dsp:sp modelId="{EF58DD36-E57E-429E-A9DE-EB42786B1EB0}">
      <dsp:nvSpPr>
        <dsp:cNvPr id="0" name=""/>
        <dsp:cNvSpPr/>
      </dsp:nvSpPr>
      <dsp:spPr>
        <a:xfrm>
          <a:off x="6068947" y="1850692"/>
          <a:ext cx="2028922" cy="2028922"/>
        </a:xfrm>
        <a:prstGeom prst="ellipse">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Hit the Road" pitchFamily="2" charset="0"/>
            </a:rPr>
            <a:t>Stage </a:t>
          </a:r>
          <a:r>
            <a:rPr lang="en-US" sz="2400" kern="1200" dirty="0" err="1" smtClean="0">
              <a:latin typeface="Hit the Road" pitchFamily="2" charset="0"/>
            </a:rPr>
            <a:t>performa-nces</a:t>
          </a:r>
          <a:endParaRPr lang="en-US" sz="2400" kern="1200" dirty="0">
            <a:latin typeface="Hit the Road" pitchFamily="2" charset="0"/>
          </a:endParaRPr>
        </a:p>
      </dsp:txBody>
      <dsp:txXfrm>
        <a:off x="6366076" y="2147821"/>
        <a:ext cx="1434664" cy="1434664"/>
      </dsp:txXfrm>
    </dsp:sp>
    <dsp:sp modelId="{D865CC2B-FF3D-4C2D-A31B-5C59804D0F2C}">
      <dsp:nvSpPr>
        <dsp:cNvPr id="0" name=""/>
        <dsp:cNvSpPr/>
      </dsp:nvSpPr>
      <dsp:spPr>
        <a:xfrm rot="3240000">
          <a:off x="5371694" y="4897240"/>
          <a:ext cx="196696" cy="39939"/>
        </a:xfrm>
        <a:custGeom>
          <a:avLst/>
          <a:gdLst/>
          <a:ahLst/>
          <a:cxnLst/>
          <a:rect l="0" t="0" r="0" b="0"/>
          <a:pathLst>
            <a:path>
              <a:moveTo>
                <a:pt x="0" y="19969"/>
              </a:moveTo>
              <a:lnTo>
                <a:pt x="196696" y="19969"/>
              </a:lnTo>
            </a:path>
          </a:pathLst>
        </a:custGeom>
        <a:noFill/>
        <a:ln w="762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Hit the Road" pitchFamily="2" charset="0"/>
          </a:endParaRPr>
        </a:p>
      </dsp:txBody>
      <dsp:txXfrm>
        <a:off x="5465125" y="4912292"/>
        <a:ext cx="9834" cy="9834"/>
      </dsp:txXfrm>
    </dsp:sp>
    <dsp:sp modelId="{59302807-6272-4D68-BFB2-D9456F77D2FD}">
      <dsp:nvSpPr>
        <dsp:cNvPr id="0" name=""/>
        <dsp:cNvSpPr/>
      </dsp:nvSpPr>
      <dsp:spPr>
        <a:xfrm>
          <a:off x="5109674" y="4803030"/>
          <a:ext cx="2028922" cy="2028922"/>
        </a:xfrm>
        <a:prstGeom prst="ellips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US" sz="3400" kern="1200" dirty="0" smtClean="0">
              <a:latin typeface="Hit the Road" pitchFamily="2" charset="0"/>
            </a:rPr>
            <a:t>Goodie Bags</a:t>
          </a:r>
          <a:endParaRPr lang="en-US" sz="3400" kern="1200" dirty="0">
            <a:latin typeface="Hit the Road" pitchFamily="2" charset="0"/>
          </a:endParaRPr>
        </a:p>
      </dsp:txBody>
      <dsp:txXfrm>
        <a:off x="5406803" y="5100159"/>
        <a:ext cx="1434664" cy="1434664"/>
      </dsp:txXfrm>
    </dsp:sp>
    <dsp:sp modelId="{D6F77899-3221-444D-912D-1F6FFBC12DF2}">
      <dsp:nvSpPr>
        <dsp:cNvPr id="0" name=""/>
        <dsp:cNvSpPr/>
      </dsp:nvSpPr>
      <dsp:spPr>
        <a:xfrm rot="7560000">
          <a:off x="3575608" y="4897240"/>
          <a:ext cx="196696" cy="39939"/>
        </a:xfrm>
        <a:custGeom>
          <a:avLst/>
          <a:gdLst/>
          <a:ahLst/>
          <a:cxnLst/>
          <a:rect l="0" t="0" r="0" b="0"/>
          <a:pathLst>
            <a:path>
              <a:moveTo>
                <a:pt x="0" y="19969"/>
              </a:moveTo>
              <a:lnTo>
                <a:pt x="196696" y="19969"/>
              </a:lnTo>
            </a:path>
          </a:pathLst>
        </a:custGeom>
        <a:noFill/>
        <a:ln w="762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Hit the Road" pitchFamily="2" charset="0"/>
          </a:endParaRPr>
        </a:p>
      </dsp:txBody>
      <dsp:txXfrm rot="10800000">
        <a:off x="3669039" y="4912292"/>
        <a:ext cx="9834" cy="9834"/>
      </dsp:txXfrm>
    </dsp:sp>
    <dsp:sp modelId="{5550BD56-9DC2-4846-9017-6B1567E61BCC}">
      <dsp:nvSpPr>
        <dsp:cNvPr id="0" name=""/>
        <dsp:cNvSpPr/>
      </dsp:nvSpPr>
      <dsp:spPr>
        <a:xfrm>
          <a:off x="2005402" y="4803030"/>
          <a:ext cx="2028922" cy="2028922"/>
        </a:xfrm>
        <a:prstGeom prst="ellipse">
          <a:avLst/>
        </a:prstGeom>
        <a:solidFill>
          <a:srgbClr val="FF006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US" sz="3400" kern="1200" dirty="0" smtClean="0">
              <a:latin typeface="Hit the Road" pitchFamily="2" charset="0"/>
            </a:rPr>
            <a:t>Game Booths</a:t>
          </a:r>
          <a:endParaRPr lang="en-US" sz="3400" kern="1200" dirty="0">
            <a:latin typeface="Hit the Road" pitchFamily="2" charset="0"/>
          </a:endParaRPr>
        </a:p>
      </dsp:txBody>
      <dsp:txXfrm>
        <a:off x="2302531" y="5100159"/>
        <a:ext cx="1434664" cy="1434664"/>
      </dsp:txXfrm>
    </dsp:sp>
    <dsp:sp modelId="{A646BDEF-A6C1-423B-A199-001C098B6513}">
      <dsp:nvSpPr>
        <dsp:cNvPr id="0" name=""/>
        <dsp:cNvSpPr/>
      </dsp:nvSpPr>
      <dsp:spPr>
        <a:xfrm rot="11880000">
          <a:off x="3019533" y="3195717"/>
          <a:ext cx="239779" cy="39939"/>
        </a:xfrm>
        <a:custGeom>
          <a:avLst/>
          <a:gdLst/>
          <a:ahLst/>
          <a:cxnLst/>
          <a:rect l="0" t="0" r="0" b="0"/>
          <a:pathLst>
            <a:path>
              <a:moveTo>
                <a:pt x="0" y="19969"/>
              </a:moveTo>
              <a:lnTo>
                <a:pt x="239779" y="19969"/>
              </a:lnTo>
            </a:path>
          </a:pathLst>
        </a:custGeom>
        <a:noFill/>
        <a:ln w="762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Hit the Road" pitchFamily="2" charset="0"/>
          </a:endParaRPr>
        </a:p>
      </dsp:txBody>
      <dsp:txXfrm rot="10800000">
        <a:off x="3133428" y="3209692"/>
        <a:ext cx="11988" cy="11988"/>
      </dsp:txXfrm>
    </dsp:sp>
    <dsp:sp modelId="{C44BFC72-B254-4911-84F7-5EAB9C5FFDD3}">
      <dsp:nvSpPr>
        <dsp:cNvPr id="0" name=""/>
        <dsp:cNvSpPr/>
      </dsp:nvSpPr>
      <dsp:spPr>
        <a:xfrm>
          <a:off x="1046129" y="1850692"/>
          <a:ext cx="2028922" cy="2028922"/>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Hit the Road" pitchFamily="2" charset="0"/>
            </a:rPr>
            <a:t>Workers dressed as Ming</a:t>
          </a:r>
          <a:endParaRPr lang="en-US" sz="2400" kern="1200" dirty="0">
            <a:latin typeface="Hit the Road" pitchFamily="2" charset="0"/>
          </a:endParaRPr>
        </a:p>
      </dsp:txBody>
      <dsp:txXfrm>
        <a:off x="1343258" y="2147821"/>
        <a:ext cx="1434664" cy="143466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3AA36B-9A93-4814-944B-E320280FF949}" type="datetimeFigureOut">
              <a:rPr lang="en-US" smtClean="0"/>
              <a:t>04-Mar-14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0A49C1-5B35-4818-95F9-16DE9B779409}" type="slidenum">
              <a:rPr lang="en-US" smtClean="0"/>
              <a:t>‹#›</a:t>
            </a:fld>
            <a:endParaRPr lang="en-US"/>
          </a:p>
        </p:txBody>
      </p:sp>
    </p:spTree>
    <p:extLst>
      <p:ext uri="{BB962C8B-B14F-4D97-AF65-F5344CB8AC3E}">
        <p14:creationId xmlns:p14="http://schemas.microsoft.com/office/powerpoint/2010/main" val="2601241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JY</a:t>
            </a:r>
          </a:p>
          <a:p>
            <a:endParaRPr lang="en-US" dirty="0" smtClean="0"/>
          </a:p>
          <a:p>
            <a:r>
              <a:rPr lang="en-US" dirty="0" smtClean="0"/>
              <a:t>Story</a:t>
            </a:r>
            <a:r>
              <a:rPr lang="en-US" baseline="0" dirty="0" smtClean="0"/>
              <a:t> and bring through content page</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1</a:t>
            </a:fld>
            <a:endParaRPr lang="en-US"/>
          </a:p>
        </p:txBody>
      </p:sp>
    </p:spTree>
    <p:extLst>
      <p:ext uri="{BB962C8B-B14F-4D97-AF65-F5344CB8AC3E}">
        <p14:creationId xmlns:p14="http://schemas.microsoft.com/office/powerpoint/2010/main" val="4225580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NN</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10</a:t>
            </a:fld>
            <a:endParaRPr lang="en-US"/>
          </a:p>
        </p:txBody>
      </p:sp>
    </p:spTree>
    <p:extLst>
      <p:ext uri="{BB962C8B-B14F-4D97-AF65-F5344CB8AC3E}">
        <p14:creationId xmlns:p14="http://schemas.microsoft.com/office/powerpoint/2010/main" val="3571093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NN</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11</a:t>
            </a:fld>
            <a:endParaRPr lang="en-US"/>
          </a:p>
        </p:txBody>
      </p:sp>
    </p:spTree>
    <p:extLst>
      <p:ext uri="{BB962C8B-B14F-4D97-AF65-F5344CB8AC3E}">
        <p14:creationId xmlns:p14="http://schemas.microsoft.com/office/powerpoint/2010/main" val="948073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NN</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12</a:t>
            </a:fld>
            <a:endParaRPr lang="en-US"/>
          </a:p>
        </p:txBody>
      </p:sp>
    </p:spTree>
    <p:extLst>
      <p:ext uri="{BB962C8B-B14F-4D97-AF65-F5344CB8AC3E}">
        <p14:creationId xmlns:p14="http://schemas.microsoft.com/office/powerpoint/2010/main" val="1851235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NN</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13</a:t>
            </a:fld>
            <a:endParaRPr lang="en-US"/>
          </a:p>
        </p:txBody>
      </p:sp>
    </p:spTree>
    <p:extLst>
      <p:ext uri="{BB962C8B-B14F-4D97-AF65-F5344CB8AC3E}">
        <p14:creationId xmlns:p14="http://schemas.microsoft.com/office/powerpoint/2010/main" val="1766230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JY</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14</a:t>
            </a:fld>
            <a:endParaRPr lang="en-US"/>
          </a:p>
        </p:txBody>
      </p:sp>
    </p:spTree>
    <p:extLst>
      <p:ext uri="{BB962C8B-B14F-4D97-AF65-F5344CB8AC3E}">
        <p14:creationId xmlns:p14="http://schemas.microsoft.com/office/powerpoint/2010/main" val="3496194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JY</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15</a:t>
            </a:fld>
            <a:endParaRPr lang="en-US"/>
          </a:p>
        </p:txBody>
      </p:sp>
    </p:spTree>
    <p:extLst>
      <p:ext uri="{BB962C8B-B14F-4D97-AF65-F5344CB8AC3E}">
        <p14:creationId xmlns:p14="http://schemas.microsoft.com/office/powerpoint/2010/main" val="4010694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JY</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16</a:t>
            </a:fld>
            <a:endParaRPr lang="en-US"/>
          </a:p>
        </p:txBody>
      </p:sp>
    </p:spTree>
    <p:extLst>
      <p:ext uri="{BB962C8B-B14F-4D97-AF65-F5344CB8AC3E}">
        <p14:creationId xmlns:p14="http://schemas.microsoft.com/office/powerpoint/2010/main" val="1759942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JY</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17</a:t>
            </a:fld>
            <a:endParaRPr lang="en-US"/>
          </a:p>
        </p:txBody>
      </p:sp>
    </p:spTree>
    <p:extLst>
      <p:ext uri="{BB962C8B-B14F-4D97-AF65-F5344CB8AC3E}">
        <p14:creationId xmlns:p14="http://schemas.microsoft.com/office/powerpoint/2010/main" val="3108609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18</a:t>
            </a:fld>
            <a:endParaRPr lang="en-US"/>
          </a:p>
        </p:txBody>
      </p:sp>
    </p:spTree>
    <p:extLst>
      <p:ext uri="{BB962C8B-B14F-4D97-AF65-F5344CB8AC3E}">
        <p14:creationId xmlns:p14="http://schemas.microsoft.com/office/powerpoint/2010/main" val="1550850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19</a:t>
            </a:fld>
            <a:endParaRPr lang="en-US"/>
          </a:p>
        </p:txBody>
      </p:sp>
    </p:spTree>
    <p:extLst>
      <p:ext uri="{BB962C8B-B14F-4D97-AF65-F5344CB8AC3E}">
        <p14:creationId xmlns:p14="http://schemas.microsoft.com/office/powerpoint/2010/main" val="4164665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JY</a:t>
            </a:r>
          </a:p>
          <a:p>
            <a:endParaRPr lang="en-US" dirty="0" smtClean="0"/>
          </a:p>
          <a:p>
            <a:r>
              <a:rPr lang="en-US" dirty="0" smtClean="0"/>
              <a:t>Educate about the employment regulations, their rights and responsibilities as well as welfare messages</a:t>
            </a:r>
          </a:p>
          <a:p>
            <a:endParaRPr lang="en-US" dirty="0" smtClean="0"/>
          </a:p>
          <a:p>
            <a:r>
              <a:rPr lang="en-US" dirty="0" smtClean="0"/>
              <a:t>Create and maintain the bridge between M.O.M and the foreign workers in Singapore</a:t>
            </a:r>
          </a:p>
          <a:p>
            <a:endParaRPr lang="en-US" dirty="0" smtClean="0"/>
          </a:p>
          <a:p>
            <a:r>
              <a:rPr lang="en-US" dirty="0" smtClean="0"/>
              <a:t>Increase the number of visitors to the MOM Roadshow 2014</a:t>
            </a:r>
          </a:p>
          <a:p>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2</a:t>
            </a:fld>
            <a:endParaRPr lang="en-US"/>
          </a:p>
        </p:txBody>
      </p:sp>
    </p:spTree>
    <p:extLst>
      <p:ext uri="{BB962C8B-B14F-4D97-AF65-F5344CB8AC3E}">
        <p14:creationId xmlns:p14="http://schemas.microsoft.com/office/powerpoint/2010/main" val="2871371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20</a:t>
            </a:fld>
            <a:endParaRPr lang="en-US"/>
          </a:p>
        </p:txBody>
      </p:sp>
    </p:spTree>
    <p:extLst>
      <p:ext uri="{BB962C8B-B14F-4D97-AF65-F5344CB8AC3E}">
        <p14:creationId xmlns:p14="http://schemas.microsoft.com/office/powerpoint/2010/main" val="1689776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21</a:t>
            </a:fld>
            <a:endParaRPr lang="en-US"/>
          </a:p>
        </p:txBody>
      </p:sp>
    </p:spTree>
    <p:extLst>
      <p:ext uri="{BB962C8B-B14F-4D97-AF65-F5344CB8AC3E}">
        <p14:creationId xmlns:p14="http://schemas.microsoft.com/office/powerpoint/2010/main" val="3450799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NN</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22</a:t>
            </a:fld>
            <a:endParaRPr lang="en-US"/>
          </a:p>
        </p:txBody>
      </p:sp>
    </p:spTree>
    <p:extLst>
      <p:ext uri="{BB962C8B-B14F-4D97-AF65-F5344CB8AC3E}">
        <p14:creationId xmlns:p14="http://schemas.microsoft.com/office/powerpoint/2010/main" val="2776393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NN</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23</a:t>
            </a:fld>
            <a:endParaRPr lang="en-US"/>
          </a:p>
        </p:txBody>
      </p:sp>
    </p:spTree>
    <p:extLst>
      <p:ext uri="{BB962C8B-B14F-4D97-AF65-F5344CB8AC3E}">
        <p14:creationId xmlns:p14="http://schemas.microsoft.com/office/powerpoint/2010/main" val="1278891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NN</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24</a:t>
            </a:fld>
            <a:endParaRPr lang="en-US"/>
          </a:p>
        </p:txBody>
      </p:sp>
    </p:spTree>
    <p:extLst>
      <p:ext uri="{BB962C8B-B14F-4D97-AF65-F5344CB8AC3E}">
        <p14:creationId xmlns:p14="http://schemas.microsoft.com/office/powerpoint/2010/main" val="2810134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NN</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25</a:t>
            </a:fld>
            <a:endParaRPr lang="en-US"/>
          </a:p>
        </p:txBody>
      </p:sp>
    </p:spTree>
    <p:extLst>
      <p:ext uri="{BB962C8B-B14F-4D97-AF65-F5344CB8AC3E}">
        <p14:creationId xmlns:p14="http://schemas.microsoft.com/office/powerpoint/2010/main" val="3821133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26</a:t>
            </a:fld>
            <a:endParaRPr lang="en-US"/>
          </a:p>
        </p:txBody>
      </p:sp>
    </p:spTree>
    <p:extLst>
      <p:ext uri="{BB962C8B-B14F-4D97-AF65-F5344CB8AC3E}">
        <p14:creationId xmlns:p14="http://schemas.microsoft.com/office/powerpoint/2010/main" val="3289925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27</a:t>
            </a:fld>
            <a:endParaRPr lang="en-US"/>
          </a:p>
        </p:txBody>
      </p:sp>
    </p:spTree>
    <p:extLst>
      <p:ext uri="{BB962C8B-B14F-4D97-AF65-F5344CB8AC3E}">
        <p14:creationId xmlns:p14="http://schemas.microsoft.com/office/powerpoint/2010/main" val="1149885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 – Click on Game</a:t>
            </a:r>
            <a:r>
              <a:rPr lang="en-US" baseline="0" dirty="0" smtClean="0"/>
              <a:t> booths and goodie bags</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28</a:t>
            </a:fld>
            <a:endParaRPr lang="en-US"/>
          </a:p>
        </p:txBody>
      </p:sp>
    </p:spTree>
    <p:extLst>
      <p:ext uri="{BB962C8B-B14F-4D97-AF65-F5344CB8AC3E}">
        <p14:creationId xmlns:p14="http://schemas.microsoft.com/office/powerpoint/2010/main" val="670207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dk1"/>
                </a:solidFill>
              </a:rPr>
              <a:t>One scenario will depict the wrong thing to do and the other will depict the right thing to do at work. </a:t>
            </a:r>
          </a:p>
          <a:p>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29</a:t>
            </a:fld>
            <a:endParaRPr lang="en-US"/>
          </a:p>
        </p:txBody>
      </p:sp>
    </p:spTree>
    <p:extLst>
      <p:ext uri="{BB962C8B-B14F-4D97-AF65-F5344CB8AC3E}">
        <p14:creationId xmlns:p14="http://schemas.microsoft.com/office/powerpoint/2010/main" val="4040613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JY</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3</a:t>
            </a:fld>
            <a:endParaRPr lang="en-US"/>
          </a:p>
        </p:txBody>
      </p:sp>
    </p:spTree>
    <p:extLst>
      <p:ext uri="{BB962C8B-B14F-4D97-AF65-F5344CB8AC3E}">
        <p14:creationId xmlns:p14="http://schemas.microsoft.com/office/powerpoint/2010/main" val="565675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31</a:t>
            </a:fld>
            <a:endParaRPr lang="en-US"/>
          </a:p>
        </p:txBody>
      </p:sp>
    </p:spTree>
    <p:extLst>
      <p:ext uri="{BB962C8B-B14F-4D97-AF65-F5344CB8AC3E}">
        <p14:creationId xmlns:p14="http://schemas.microsoft.com/office/powerpoint/2010/main" val="2420767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JY</a:t>
            </a:r>
          </a:p>
          <a:p>
            <a:endParaRPr lang="en-US" dirty="0" smtClean="0"/>
          </a:p>
          <a:p>
            <a:r>
              <a:rPr lang="en-US" dirty="0" smtClean="0"/>
              <a:t>TAKE OUT MAIN POINTS!!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smtClean="0">
                <a:sym typeface="Wingdings"/>
              </a:rPr>
              <a:t>*That is why we feel that more</a:t>
            </a:r>
            <a:r>
              <a:rPr lang="en-SG" baseline="0" dirty="0" smtClean="0">
                <a:sym typeface="Wingdings"/>
              </a:rPr>
              <a:t> could be done with 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a:rPr>
              <a:t>*</a:t>
            </a:r>
            <a:r>
              <a:rPr lang="en-SG" dirty="0" smtClean="0"/>
              <a:t>Language barrier, different level of understanding – because of the gap they have in-between each other and</a:t>
            </a:r>
            <a:r>
              <a:rPr lang="en-SG" baseline="0" dirty="0" smtClean="0"/>
              <a:t> how </a:t>
            </a:r>
            <a:r>
              <a:rPr lang="en-SG" dirty="0" smtClean="0"/>
              <a:t>different groups of TA takes in information differently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SG" dirty="0" smtClean="0"/>
              <a:t>we decide to reach them on a personal level - recommendations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10"/>
          </p:nvPr>
        </p:nvSpPr>
        <p:spPr/>
        <p:txBody>
          <a:bodyPr/>
          <a:lstStyle/>
          <a:p>
            <a:fld id="{810A49C1-5B35-4818-95F9-16DE9B779409}" type="slidenum">
              <a:rPr lang="en-US" smtClean="0"/>
              <a:t>4</a:t>
            </a:fld>
            <a:endParaRPr lang="en-US"/>
          </a:p>
        </p:txBody>
      </p:sp>
    </p:spTree>
    <p:extLst>
      <p:ext uri="{BB962C8B-B14F-4D97-AF65-F5344CB8AC3E}">
        <p14:creationId xmlns:p14="http://schemas.microsoft.com/office/powerpoint/2010/main" val="1333802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JY</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5</a:t>
            </a:fld>
            <a:endParaRPr lang="en-US"/>
          </a:p>
        </p:txBody>
      </p:sp>
    </p:spTree>
    <p:extLst>
      <p:ext uri="{BB962C8B-B14F-4D97-AF65-F5344CB8AC3E}">
        <p14:creationId xmlns:p14="http://schemas.microsoft.com/office/powerpoint/2010/main" val="528642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Yvonne</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6</a:t>
            </a:fld>
            <a:endParaRPr lang="en-US"/>
          </a:p>
        </p:txBody>
      </p:sp>
    </p:spTree>
    <p:extLst>
      <p:ext uri="{BB962C8B-B14F-4D97-AF65-F5344CB8AC3E}">
        <p14:creationId xmlns:p14="http://schemas.microsoft.com/office/powerpoint/2010/main" val="1911062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Yvonne</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7</a:t>
            </a:fld>
            <a:endParaRPr lang="en-US"/>
          </a:p>
        </p:txBody>
      </p:sp>
    </p:spTree>
    <p:extLst>
      <p:ext uri="{BB962C8B-B14F-4D97-AF65-F5344CB8AC3E}">
        <p14:creationId xmlns:p14="http://schemas.microsoft.com/office/powerpoint/2010/main" val="1084246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NN</a:t>
            </a:r>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8</a:t>
            </a:fld>
            <a:endParaRPr lang="en-US"/>
          </a:p>
        </p:txBody>
      </p:sp>
    </p:spTree>
    <p:extLst>
      <p:ext uri="{BB962C8B-B14F-4D97-AF65-F5344CB8AC3E}">
        <p14:creationId xmlns:p14="http://schemas.microsoft.com/office/powerpoint/2010/main" val="1617724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NN</a:t>
            </a:r>
          </a:p>
          <a:p>
            <a:endParaRPr lang="en-US" dirty="0" smtClean="0"/>
          </a:p>
          <a:p>
            <a:r>
              <a:rPr lang="en-US" dirty="0" smtClean="0"/>
              <a:t>Currently only used for roadshow but not on other publicity tool</a:t>
            </a:r>
          </a:p>
          <a:p>
            <a:endParaRPr lang="en-US" dirty="0" smtClean="0"/>
          </a:p>
          <a:p>
            <a:r>
              <a:rPr lang="en-US" dirty="0" smtClean="0"/>
              <a:t>People would associate Ming as part of MOM campaign and motivate people to pay more attention while sending out message clearly</a:t>
            </a:r>
          </a:p>
          <a:p>
            <a:endParaRPr lang="en-US" dirty="0"/>
          </a:p>
        </p:txBody>
      </p:sp>
      <p:sp>
        <p:nvSpPr>
          <p:cNvPr id="4" name="Slide Number Placeholder 3"/>
          <p:cNvSpPr>
            <a:spLocks noGrp="1"/>
          </p:cNvSpPr>
          <p:nvPr>
            <p:ph type="sldNum" sz="quarter" idx="10"/>
          </p:nvPr>
        </p:nvSpPr>
        <p:spPr/>
        <p:txBody>
          <a:bodyPr/>
          <a:lstStyle/>
          <a:p>
            <a:fld id="{810A49C1-5B35-4818-95F9-16DE9B779409}" type="slidenum">
              <a:rPr lang="en-US" smtClean="0"/>
              <a:t>9</a:t>
            </a:fld>
            <a:endParaRPr lang="en-US"/>
          </a:p>
        </p:txBody>
      </p:sp>
    </p:spTree>
    <p:extLst>
      <p:ext uri="{BB962C8B-B14F-4D97-AF65-F5344CB8AC3E}">
        <p14:creationId xmlns:p14="http://schemas.microsoft.com/office/powerpoint/2010/main" val="20257208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76000"/>
            <a:lum/>
          </a:blip>
          <a:srcRect/>
          <a:stretch>
            <a:fillRect t="-8000" r="-18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0" y="5549900"/>
            <a:ext cx="6400800" cy="1295400"/>
          </a:xfrm>
        </p:spPr>
        <p:txBody>
          <a:bodyPr/>
          <a:lstStyle>
            <a:lvl1pPr marL="0" indent="0" algn="ctr">
              <a:buNone/>
              <a:defRPr>
                <a:solidFill>
                  <a:schemeClr val="tx1"/>
                </a:solidFill>
                <a:latin typeface="Hit the Road"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911473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31617A-48F0-4ADD-9702-054CB3B860A3}" type="datetimeFigureOut">
              <a:rPr lang="en-US" smtClean="0"/>
              <a:t>04-Mar-14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D9D43-C187-403D-AE0F-F6FAEE30F138}" type="slidenum">
              <a:rPr lang="en-US" smtClean="0"/>
              <a:t>‹#›</a:t>
            </a:fld>
            <a:endParaRPr lang="en-US"/>
          </a:p>
        </p:txBody>
      </p:sp>
    </p:spTree>
    <p:extLst>
      <p:ext uri="{BB962C8B-B14F-4D97-AF65-F5344CB8AC3E}">
        <p14:creationId xmlns:p14="http://schemas.microsoft.com/office/powerpoint/2010/main" val="186430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31617A-48F0-4ADD-9702-054CB3B860A3}" type="datetimeFigureOut">
              <a:rPr lang="en-US" smtClean="0"/>
              <a:t>04-Mar-14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D9D43-C187-403D-AE0F-F6FAEE30F138}" type="slidenum">
              <a:rPr lang="en-US" smtClean="0"/>
              <a:t>‹#›</a:t>
            </a:fld>
            <a:endParaRPr lang="en-US"/>
          </a:p>
        </p:txBody>
      </p:sp>
    </p:spTree>
    <p:extLst>
      <p:ext uri="{BB962C8B-B14F-4D97-AF65-F5344CB8AC3E}">
        <p14:creationId xmlns:p14="http://schemas.microsoft.com/office/powerpoint/2010/main" val="4217224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2">
              <a:alpha val="89804"/>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533400"/>
            <a:ext cx="8229600" cy="1143000"/>
          </a:xfrm>
        </p:spPr>
        <p:txBody>
          <a:bodyPr/>
          <a:lstStyle>
            <a:lvl1pPr>
              <a:defRPr>
                <a:solidFill>
                  <a:schemeClr val="tx1"/>
                </a:solidFill>
                <a:latin typeface="Hit the Road" pitchFamily="2"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1828800"/>
            <a:ext cx="8229600" cy="4953000"/>
          </a:xfrm>
        </p:spPr>
        <p:txBody>
          <a:bodyPr/>
          <a:lstStyle>
            <a:lvl1pPr>
              <a:defRPr>
                <a:solidFill>
                  <a:schemeClr val="tx1"/>
                </a:solidFill>
                <a:latin typeface="Hit the Road" pitchFamily="2" charset="0"/>
              </a:defRPr>
            </a:lvl1pPr>
            <a:lvl2pPr>
              <a:defRPr>
                <a:solidFill>
                  <a:schemeClr val="tx1"/>
                </a:solidFill>
                <a:latin typeface="Hit the Road" pitchFamily="2" charset="0"/>
              </a:defRPr>
            </a:lvl2pPr>
            <a:lvl3pPr>
              <a:defRPr>
                <a:solidFill>
                  <a:schemeClr val="tx1"/>
                </a:solidFill>
                <a:latin typeface="Hit the Road" pitchFamily="2" charset="0"/>
              </a:defRPr>
            </a:lvl3pPr>
            <a:lvl4pPr>
              <a:defRPr>
                <a:solidFill>
                  <a:schemeClr val="tx1"/>
                </a:solidFill>
                <a:latin typeface="Hit the Road" pitchFamily="2" charset="0"/>
              </a:defRPr>
            </a:lvl4pPr>
            <a:lvl5pPr>
              <a:defRPr>
                <a:solidFill>
                  <a:schemeClr val="tx1"/>
                </a:solidFill>
                <a:latin typeface="Hit the Road"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0"/>
            <a:ext cx="9144000" cy="304800"/>
          </a:xfrm>
          <a:prstGeom prst="rect">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49445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31617A-48F0-4ADD-9702-054CB3B860A3}" type="datetimeFigureOut">
              <a:rPr lang="en-US" smtClean="0"/>
              <a:t>04-Mar-14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D9D43-C187-403D-AE0F-F6FAEE30F138}" type="slidenum">
              <a:rPr lang="en-US" smtClean="0"/>
              <a:t>‹#›</a:t>
            </a:fld>
            <a:endParaRPr lang="en-US"/>
          </a:p>
        </p:txBody>
      </p:sp>
    </p:spTree>
    <p:extLst>
      <p:ext uri="{BB962C8B-B14F-4D97-AF65-F5344CB8AC3E}">
        <p14:creationId xmlns:p14="http://schemas.microsoft.com/office/powerpoint/2010/main" val="25018551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31617A-48F0-4ADD-9702-054CB3B860A3}" type="datetimeFigureOut">
              <a:rPr lang="en-US" smtClean="0"/>
              <a:t>04-Mar-14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2D9D43-C187-403D-AE0F-F6FAEE30F138}" type="slidenum">
              <a:rPr lang="en-US" smtClean="0"/>
              <a:t>‹#›</a:t>
            </a:fld>
            <a:endParaRPr lang="en-US"/>
          </a:p>
        </p:txBody>
      </p:sp>
    </p:spTree>
    <p:extLst>
      <p:ext uri="{BB962C8B-B14F-4D97-AF65-F5344CB8AC3E}">
        <p14:creationId xmlns:p14="http://schemas.microsoft.com/office/powerpoint/2010/main" val="457485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31617A-48F0-4ADD-9702-054CB3B860A3}" type="datetimeFigureOut">
              <a:rPr lang="en-US" smtClean="0"/>
              <a:t>04-Mar-14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2D9D43-C187-403D-AE0F-F6FAEE30F138}" type="slidenum">
              <a:rPr lang="en-US" smtClean="0"/>
              <a:t>‹#›</a:t>
            </a:fld>
            <a:endParaRPr lang="en-US"/>
          </a:p>
        </p:txBody>
      </p:sp>
    </p:spTree>
    <p:extLst>
      <p:ext uri="{BB962C8B-B14F-4D97-AF65-F5344CB8AC3E}">
        <p14:creationId xmlns:p14="http://schemas.microsoft.com/office/powerpoint/2010/main" val="2023187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31617A-48F0-4ADD-9702-054CB3B860A3}" type="datetimeFigureOut">
              <a:rPr lang="en-US" smtClean="0"/>
              <a:t>04-Mar-14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2D9D43-C187-403D-AE0F-F6FAEE30F138}" type="slidenum">
              <a:rPr lang="en-US" smtClean="0"/>
              <a:t>‹#›</a:t>
            </a:fld>
            <a:endParaRPr lang="en-US"/>
          </a:p>
        </p:txBody>
      </p:sp>
    </p:spTree>
    <p:extLst>
      <p:ext uri="{BB962C8B-B14F-4D97-AF65-F5344CB8AC3E}">
        <p14:creationId xmlns:p14="http://schemas.microsoft.com/office/powerpoint/2010/main" val="423335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bg2">
              <a:alpha val="89804"/>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03408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31617A-48F0-4ADD-9702-054CB3B860A3}" type="datetimeFigureOut">
              <a:rPr lang="en-US" smtClean="0"/>
              <a:t>04-Mar-14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2D9D43-C187-403D-AE0F-F6FAEE30F138}" type="slidenum">
              <a:rPr lang="en-US" smtClean="0"/>
              <a:t>‹#›</a:t>
            </a:fld>
            <a:endParaRPr lang="en-US"/>
          </a:p>
        </p:txBody>
      </p:sp>
    </p:spTree>
    <p:extLst>
      <p:ext uri="{BB962C8B-B14F-4D97-AF65-F5344CB8AC3E}">
        <p14:creationId xmlns:p14="http://schemas.microsoft.com/office/powerpoint/2010/main" val="66423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31617A-48F0-4ADD-9702-054CB3B860A3}" type="datetimeFigureOut">
              <a:rPr lang="en-US" smtClean="0"/>
              <a:t>04-Mar-14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2D9D43-C187-403D-AE0F-F6FAEE30F138}" type="slidenum">
              <a:rPr lang="en-US" smtClean="0"/>
              <a:t>‹#›</a:t>
            </a:fld>
            <a:endParaRPr lang="en-US"/>
          </a:p>
        </p:txBody>
      </p:sp>
    </p:spTree>
    <p:extLst>
      <p:ext uri="{BB962C8B-B14F-4D97-AF65-F5344CB8AC3E}">
        <p14:creationId xmlns:p14="http://schemas.microsoft.com/office/powerpoint/2010/main" val="3682558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1617A-48F0-4ADD-9702-054CB3B860A3}" type="datetimeFigureOut">
              <a:rPr lang="en-US" smtClean="0"/>
              <a:t>04-Mar-14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D9D43-C187-403D-AE0F-F6FAEE30F138}" type="slidenum">
              <a:rPr lang="en-US" smtClean="0"/>
              <a:t>‹#›</a:t>
            </a:fld>
            <a:endParaRPr lang="en-US"/>
          </a:p>
        </p:txBody>
      </p:sp>
    </p:spTree>
    <p:extLst>
      <p:ext uri="{BB962C8B-B14F-4D97-AF65-F5344CB8AC3E}">
        <p14:creationId xmlns:p14="http://schemas.microsoft.com/office/powerpoint/2010/main" val="4282903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KaaOuqgAsB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jp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6000"/>
            <a:lum/>
          </a:blip>
          <a:srcRect/>
          <a:stretch>
            <a:fillRect t="-6000" r="-17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81400" y="4953000"/>
            <a:ext cx="5562600" cy="1905000"/>
          </a:xfrm>
        </p:spPr>
        <p:txBody>
          <a:bodyPr>
            <a:normAutofit/>
          </a:bodyPr>
          <a:lstStyle/>
          <a:p>
            <a:pPr algn="r"/>
            <a:r>
              <a:rPr lang="en-US" sz="2000" dirty="0" smtClean="0"/>
              <a:t>Chin Ying Qi</a:t>
            </a:r>
          </a:p>
          <a:p>
            <a:pPr algn="r"/>
            <a:r>
              <a:rPr lang="en-US" sz="2000" dirty="0" err="1" smtClean="0"/>
              <a:t>Khoo</a:t>
            </a:r>
            <a:r>
              <a:rPr lang="en-US" sz="2000" dirty="0" smtClean="0"/>
              <a:t> Jing Yu</a:t>
            </a:r>
          </a:p>
          <a:p>
            <a:pPr algn="r"/>
            <a:r>
              <a:rPr lang="en-US" sz="2000" dirty="0" smtClean="0"/>
              <a:t>Nur Naziha</a:t>
            </a:r>
          </a:p>
          <a:p>
            <a:pPr algn="r"/>
            <a:r>
              <a:rPr lang="en-US" sz="2000" dirty="0" smtClean="0"/>
              <a:t>Nur </a:t>
            </a:r>
            <a:r>
              <a:rPr lang="en-US" sz="2000" dirty="0" err="1" smtClean="0"/>
              <a:t>Shafiqa</a:t>
            </a:r>
            <a:endParaRPr lang="en-US" sz="2000" dirty="0" smtClean="0"/>
          </a:p>
          <a:p>
            <a:pPr algn="r"/>
            <a:r>
              <a:rPr lang="en-US" sz="2000" dirty="0" smtClean="0"/>
              <a:t>Yvonne Yu</a:t>
            </a:r>
            <a:endParaRPr lang="en-US" sz="2000" dirty="0"/>
          </a:p>
        </p:txBody>
      </p:sp>
      <p:sp>
        <p:nvSpPr>
          <p:cNvPr id="2" name="TextBox 1"/>
          <p:cNvSpPr txBox="1"/>
          <p:nvPr/>
        </p:nvSpPr>
        <p:spPr>
          <a:xfrm>
            <a:off x="-30480" y="1676400"/>
            <a:ext cx="6019800" cy="3046988"/>
          </a:xfrm>
          <a:prstGeom prst="rect">
            <a:avLst/>
          </a:prstGeom>
          <a:solidFill>
            <a:srgbClr val="003CB4">
              <a:alpha val="80000"/>
            </a:srgbClr>
          </a:solidFill>
        </p:spPr>
        <p:txBody>
          <a:bodyPr wrap="square" rtlCol="0">
            <a:spAutoFit/>
          </a:bodyPr>
          <a:lstStyle/>
          <a:p>
            <a:pPr algn="ctr"/>
            <a:r>
              <a:rPr lang="en-US" sz="9600" dirty="0" smtClean="0">
                <a:latin typeface="Hit the Road" pitchFamily="2" charset="0"/>
              </a:rPr>
              <a:t>M.O.M Campaign</a:t>
            </a:r>
            <a:endParaRPr lang="en-US" sz="9600" dirty="0">
              <a:latin typeface="Hit the Road" pitchFamily="2" charset="0"/>
            </a:endParaRPr>
          </a:p>
        </p:txBody>
      </p:sp>
    </p:spTree>
    <p:extLst>
      <p:ext uri="{BB962C8B-B14F-4D97-AF65-F5344CB8AC3E}">
        <p14:creationId xmlns:p14="http://schemas.microsoft.com/office/powerpoint/2010/main" val="2452686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92" y="304800"/>
            <a:ext cx="9170092" cy="1143000"/>
          </a:xfrm>
        </p:spPr>
        <p:txBody>
          <a:bodyPr>
            <a:normAutofit/>
          </a:bodyPr>
          <a:lstStyle/>
          <a:p>
            <a:r>
              <a:rPr lang="en-US" dirty="0"/>
              <a:t>U</a:t>
            </a:r>
            <a:r>
              <a:rPr lang="en-US" dirty="0" smtClean="0"/>
              <a:t>se </a:t>
            </a:r>
            <a:r>
              <a:rPr lang="en-US" dirty="0" smtClean="0"/>
              <a:t>of mascots in Singapore</a:t>
            </a:r>
            <a:endParaRPr lang="en-US" dirty="0"/>
          </a:p>
        </p:txBody>
      </p:sp>
      <p:sp>
        <p:nvSpPr>
          <p:cNvPr id="6" name="Shape 127"/>
          <p:cNvSpPr txBox="1">
            <a:spLocks/>
          </p:cNvSpPr>
          <p:nvPr/>
        </p:nvSpPr>
        <p:spPr>
          <a:xfrm>
            <a:off x="2478091" y="1796095"/>
            <a:ext cx="6211499" cy="2029799"/>
          </a:xfrm>
          <a:prstGeom prst="rect">
            <a:avLst/>
          </a:prstGeom>
          <a:solidFill>
            <a:srgbClr val="00B0F0">
              <a:alpha val="70980"/>
            </a:srgbClr>
          </a:solidFill>
          <a:ln w="38100" cap="flat">
            <a:noFill/>
            <a:prstDash val="solid"/>
            <a:round/>
            <a:headEnd type="none" w="med" len="med"/>
            <a:tailEnd type="none" w="med" len="med"/>
          </a:ln>
        </p:spPr>
        <p:txBody>
          <a:bodyPr vert="horz" lIns="91425" tIns="91425" rIns="91425" bIns="91425"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Hit the Road"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Hit the Road"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Hit the Road"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it the Road"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it the Road"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2200" b="1" dirty="0" smtClean="0"/>
              <a:t>Water Wally</a:t>
            </a:r>
          </a:p>
          <a:p>
            <a:pPr>
              <a:buFont typeface="Arial" pitchFamily="34" charset="0"/>
              <a:buNone/>
            </a:pPr>
            <a:r>
              <a:rPr lang="en-US" sz="2200" dirty="0" smtClean="0">
                <a:solidFill>
                  <a:schemeClr val="bg1"/>
                </a:solidFill>
              </a:rPr>
              <a:t>Active Years: 2005 to 2009</a:t>
            </a:r>
          </a:p>
          <a:p>
            <a:pPr>
              <a:buClr>
                <a:schemeClr val="dk1"/>
              </a:buClr>
              <a:buSzPct val="50000"/>
              <a:buFont typeface="Arial"/>
              <a:buNone/>
            </a:pPr>
            <a:r>
              <a:rPr lang="en-US" sz="2200" dirty="0" smtClean="0">
                <a:solidFill>
                  <a:schemeClr val="bg1"/>
                </a:solidFill>
              </a:rPr>
              <a:t>Mission: To promote conservation of water</a:t>
            </a:r>
          </a:p>
          <a:p>
            <a:pPr>
              <a:buFont typeface="Arial" pitchFamily="34" charset="0"/>
              <a:buNone/>
            </a:pPr>
            <a:r>
              <a:rPr lang="en-US" sz="2200" dirty="0" smtClean="0">
                <a:solidFill>
                  <a:schemeClr val="bg1"/>
                </a:solidFill>
              </a:rPr>
              <a:t>Owner: Public Utilities Board (PUB)</a:t>
            </a:r>
            <a:endParaRPr lang="en-US" sz="22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06" y="1796095"/>
            <a:ext cx="1679604" cy="208163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2" y="3897598"/>
            <a:ext cx="2580231" cy="2580231"/>
          </a:xfrm>
          <a:prstGeom prst="rect">
            <a:avLst/>
          </a:prstGeom>
        </p:spPr>
      </p:pic>
      <p:sp>
        <p:nvSpPr>
          <p:cNvPr id="9" name="Shape 127"/>
          <p:cNvSpPr txBox="1">
            <a:spLocks/>
          </p:cNvSpPr>
          <p:nvPr/>
        </p:nvSpPr>
        <p:spPr>
          <a:xfrm>
            <a:off x="2478090" y="4127029"/>
            <a:ext cx="6211499" cy="2121371"/>
          </a:xfrm>
          <a:prstGeom prst="rect">
            <a:avLst/>
          </a:prstGeom>
          <a:solidFill>
            <a:srgbClr val="33CC33"/>
          </a:solidFill>
          <a:ln w="38100" cap="flat">
            <a:noFill/>
            <a:prstDash val="solid"/>
            <a:round/>
            <a:headEnd type="none" w="med" len="med"/>
            <a:tailEnd type="none" w="med" len="med"/>
          </a:ln>
        </p:spPr>
        <p:txBody>
          <a:bodyPr vert="horz" lIns="91425" tIns="91425" rIns="91425" bIns="91425"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Hit the Road"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Hit the Road"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Hit the Road"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it the Road"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it the Road"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None/>
            </a:pPr>
            <a:r>
              <a:rPr lang="en-US" sz="2200" b="1" dirty="0"/>
              <a:t>Captain Green</a:t>
            </a:r>
          </a:p>
          <a:p>
            <a:pPr lvl="0">
              <a:buNone/>
            </a:pPr>
            <a:r>
              <a:rPr lang="en-US" sz="2200" dirty="0">
                <a:solidFill>
                  <a:schemeClr val="bg1"/>
                </a:solidFill>
              </a:rPr>
              <a:t>Active Years: 1990 to 1997</a:t>
            </a:r>
          </a:p>
          <a:p>
            <a:pPr lvl="0">
              <a:buNone/>
            </a:pPr>
            <a:r>
              <a:rPr lang="en-US" sz="2200" dirty="0">
                <a:solidFill>
                  <a:schemeClr val="bg1"/>
                </a:solidFill>
              </a:rPr>
              <a:t>Mission: To encourage clean and green lifestyle</a:t>
            </a:r>
          </a:p>
          <a:p>
            <a:pPr lvl="0">
              <a:buNone/>
            </a:pPr>
            <a:r>
              <a:rPr lang="en-US" sz="2200" dirty="0">
                <a:solidFill>
                  <a:schemeClr val="bg1"/>
                </a:solidFill>
              </a:rPr>
              <a:t>Owner: Ministry of Environment</a:t>
            </a:r>
          </a:p>
          <a:p>
            <a:pPr lvl="0">
              <a:buNone/>
            </a:pPr>
            <a:r>
              <a:rPr lang="en-US" sz="2200" dirty="0">
                <a:solidFill>
                  <a:schemeClr val="bg1"/>
                </a:solidFill>
              </a:rPr>
              <a:t>Creator: Ogilvy &amp; Mather</a:t>
            </a:r>
          </a:p>
          <a:p>
            <a:pPr>
              <a:buFont typeface="Arial" pitchFamily="34" charset="0"/>
              <a:buNone/>
            </a:pPr>
            <a:endParaRPr lang="en-US" sz="2200" dirty="0">
              <a:solidFill>
                <a:schemeClr val="bg1"/>
              </a:solidFill>
            </a:endParaRPr>
          </a:p>
        </p:txBody>
      </p:sp>
    </p:spTree>
    <p:extLst>
      <p:ext uri="{BB962C8B-B14F-4D97-AF65-F5344CB8AC3E}">
        <p14:creationId xmlns:p14="http://schemas.microsoft.com/office/powerpoint/2010/main" val="41628425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26" y="195132"/>
            <a:ext cx="8229600" cy="1143000"/>
          </a:xfrm>
        </p:spPr>
        <p:txBody>
          <a:bodyPr/>
          <a:lstStyle/>
          <a:p>
            <a:r>
              <a:rPr lang="en-US" dirty="0" smtClean="0"/>
              <a:t>Revamp Current Posters</a:t>
            </a:r>
            <a:endParaRPr lang="en-US" dirty="0"/>
          </a:p>
        </p:txBody>
      </p:sp>
      <p:pic>
        <p:nvPicPr>
          <p:cNvPr id="6" name="Picture 2" descr="F:\RP Documents\Modules\Y2S2\M333 Comm Strategies for Event\MOM project\Final artwork\mom pos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525840"/>
            <a:ext cx="3477757" cy="49186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122401\AppData\Local\Temp\Rar$DIa0.290\MOM_artwork designs-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571" y="1525840"/>
            <a:ext cx="3502829" cy="495300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3962400" y="3429000"/>
            <a:ext cx="1143000" cy="8382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560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25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028" y="152400"/>
            <a:ext cx="8229600" cy="1143000"/>
          </a:xfrm>
        </p:spPr>
        <p:txBody>
          <a:bodyPr/>
          <a:lstStyle/>
          <a:p>
            <a:r>
              <a:rPr lang="en-US" dirty="0" smtClean="0"/>
              <a:t>Posters</a:t>
            </a:r>
            <a:endParaRPr lang="en-US" dirty="0"/>
          </a:p>
        </p:txBody>
      </p:sp>
      <p:sp>
        <p:nvSpPr>
          <p:cNvPr id="5" name="Shape 151"/>
          <p:cNvSpPr txBox="1"/>
          <p:nvPr/>
        </p:nvSpPr>
        <p:spPr>
          <a:xfrm>
            <a:off x="4648200" y="1082040"/>
            <a:ext cx="4267200" cy="1828800"/>
          </a:xfrm>
          <a:prstGeom prst="rect">
            <a:avLst/>
          </a:prstGeom>
        </p:spPr>
        <p:txBody>
          <a:bodyPr lIns="91425" tIns="91425" rIns="91425" bIns="91425" anchor="ctr" anchorCtr="0">
            <a:noAutofit/>
          </a:bodyPr>
          <a:lstStyle/>
          <a:p>
            <a:pPr lvl="0" indent="-228600" rtl="0">
              <a:lnSpc>
                <a:spcPct val="115000"/>
              </a:lnSpc>
              <a:buNone/>
            </a:pPr>
            <a:r>
              <a:rPr lang="en-US" sz="2400" b="1" dirty="0">
                <a:solidFill>
                  <a:schemeClr val="dk1"/>
                </a:solidFill>
                <a:latin typeface="Hit the Road" pitchFamily="2" charset="0"/>
              </a:rPr>
              <a:t>7 different versions</a:t>
            </a:r>
          </a:p>
          <a:p>
            <a:pPr lvl="0" indent="-228600" rtl="0">
              <a:lnSpc>
                <a:spcPct val="115000"/>
              </a:lnSpc>
              <a:buNone/>
            </a:pPr>
            <a:r>
              <a:rPr lang="en-US" sz="2400" b="1" dirty="0">
                <a:solidFill>
                  <a:schemeClr val="dk1"/>
                </a:solidFill>
                <a:latin typeface="Hit the Road" pitchFamily="2" charset="0"/>
              </a:rPr>
              <a:t>3 different languages </a:t>
            </a:r>
          </a:p>
          <a:p>
            <a:pPr lvl="0" indent="-228600" rtl="0">
              <a:lnSpc>
                <a:spcPct val="115000"/>
              </a:lnSpc>
              <a:buNone/>
            </a:pPr>
            <a:r>
              <a:rPr lang="en-US" sz="2400" dirty="0">
                <a:solidFill>
                  <a:schemeClr val="dk1"/>
                </a:solidFill>
                <a:latin typeface="Hit the Road" pitchFamily="2" charset="0"/>
              </a:rPr>
              <a:t>→ </a:t>
            </a:r>
            <a:r>
              <a:rPr lang="en-US" sz="2400" dirty="0">
                <a:solidFill>
                  <a:srgbClr val="F68D1A"/>
                </a:solidFill>
                <a:latin typeface="Hit the Road" pitchFamily="2" charset="0"/>
              </a:rPr>
              <a:t>English, Chinese and Tamil</a:t>
            </a:r>
          </a:p>
        </p:txBody>
      </p:sp>
      <p:sp>
        <p:nvSpPr>
          <p:cNvPr id="6" name="Shape 148"/>
          <p:cNvSpPr txBox="1">
            <a:spLocks/>
          </p:cNvSpPr>
          <p:nvPr/>
        </p:nvSpPr>
        <p:spPr>
          <a:xfrm>
            <a:off x="4624948" y="2910840"/>
            <a:ext cx="4290452" cy="3671514"/>
          </a:xfrm>
          <a:prstGeom prst="rect">
            <a:avLst/>
          </a:prstGeom>
          <a:solidFill>
            <a:srgbClr val="FFC000"/>
          </a:solidFill>
          <a:ln>
            <a:solidFill>
              <a:schemeClr val="tx1"/>
            </a:solidFill>
          </a:ln>
        </p:spPr>
        <p:txBody>
          <a:bodyPr vert="horz" lIns="91425" tIns="91425" rIns="91425" bIns="91425"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Hit the Road"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Hit the Road"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Hit the Road"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it the Road"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it the Road"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28600">
              <a:lnSpc>
                <a:spcPct val="115000"/>
              </a:lnSpc>
              <a:spcBef>
                <a:spcPts val="0"/>
              </a:spcBef>
              <a:buFont typeface="Arial" pitchFamily="34" charset="0"/>
              <a:buNone/>
            </a:pPr>
            <a:r>
              <a:rPr lang="en-US" sz="2400" b="1" dirty="0" smtClean="0">
                <a:solidFill>
                  <a:schemeClr val="dk1"/>
                </a:solidFill>
              </a:rPr>
              <a:t>Posters would have different headings</a:t>
            </a:r>
            <a:r>
              <a:rPr lang="en-US" sz="2400" dirty="0" smtClean="0">
                <a:solidFill>
                  <a:schemeClr val="dk1"/>
                </a:solidFill>
              </a:rPr>
              <a:t>:</a:t>
            </a:r>
          </a:p>
          <a:p>
            <a:pPr marL="457200">
              <a:lnSpc>
                <a:spcPct val="115000"/>
              </a:lnSpc>
              <a:spcBef>
                <a:spcPts val="0"/>
              </a:spcBef>
              <a:buClr>
                <a:srgbClr val="FF9900"/>
              </a:buClr>
              <a:buSzPct val="100000"/>
              <a:buFont typeface="Calibri"/>
              <a:buChar char="•"/>
            </a:pPr>
            <a:r>
              <a:rPr lang="en-US" sz="2400" dirty="0" smtClean="0">
                <a:solidFill>
                  <a:schemeClr val="bg1"/>
                </a:solidFill>
              </a:rPr>
              <a:t>Ming says “.........”</a:t>
            </a:r>
          </a:p>
          <a:p>
            <a:pPr marL="457200">
              <a:lnSpc>
                <a:spcPct val="115000"/>
              </a:lnSpc>
              <a:spcBef>
                <a:spcPts val="0"/>
              </a:spcBef>
              <a:buClr>
                <a:srgbClr val="FF9900"/>
              </a:buClr>
              <a:buSzPct val="100000"/>
              <a:buFont typeface="Calibri"/>
              <a:buChar char="•"/>
            </a:pPr>
            <a:r>
              <a:rPr lang="en-US" sz="2400" dirty="0" smtClean="0">
                <a:solidFill>
                  <a:schemeClr val="bg1"/>
                </a:solidFill>
              </a:rPr>
              <a:t>Ask Ming anything!</a:t>
            </a:r>
          </a:p>
          <a:p>
            <a:pPr marL="457200">
              <a:lnSpc>
                <a:spcPct val="115000"/>
              </a:lnSpc>
              <a:spcBef>
                <a:spcPts val="0"/>
              </a:spcBef>
              <a:buClr>
                <a:srgbClr val="FF9900"/>
              </a:buClr>
              <a:buSzPct val="100000"/>
              <a:buFont typeface="Calibri"/>
              <a:buChar char="•"/>
            </a:pPr>
            <a:r>
              <a:rPr lang="en-US" sz="2400" dirty="0" smtClean="0">
                <a:solidFill>
                  <a:schemeClr val="bg1"/>
                </a:solidFill>
              </a:rPr>
              <a:t>Do not fear, Ming is here!</a:t>
            </a:r>
          </a:p>
          <a:p>
            <a:pPr marL="457200">
              <a:lnSpc>
                <a:spcPct val="115000"/>
              </a:lnSpc>
              <a:spcBef>
                <a:spcPts val="0"/>
              </a:spcBef>
              <a:buClr>
                <a:srgbClr val="FF9900"/>
              </a:buClr>
              <a:buSzPct val="100000"/>
              <a:buFont typeface="Calibri"/>
              <a:buChar char="•"/>
            </a:pPr>
            <a:r>
              <a:rPr lang="en-US" sz="2400" dirty="0" smtClean="0">
                <a:solidFill>
                  <a:schemeClr val="bg1"/>
                </a:solidFill>
              </a:rPr>
              <a:t>Don’t forget your R&amp;R, Rules and Rights!</a:t>
            </a:r>
          </a:p>
          <a:p>
            <a:pPr marL="457200">
              <a:lnSpc>
                <a:spcPct val="115000"/>
              </a:lnSpc>
              <a:spcBef>
                <a:spcPts val="0"/>
              </a:spcBef>
              <a:buClr>
                <a:srgbClr val="FF9900"/>
              </a:buClr>
              <a:buSzPct val="100000"/>
              <a:buFont typeface="Calibri"/>
              <a:buChar char="•"/>
            </a:pPr>
            <a:r>
              <a:rPr lang="en-US" sz="2400" dirty="0" smtClean="0">
                <a:solidFill>
                  <a:schemeClr val="bg1"/>
                </a:solidFill>
              </a:rPr>
              <a:t>Work hard, stay happy</a:t>
            </a:r>
          </a:p>
        </p:txBody>
      </p:sp>
      <p:pic>
        <p:nvPicPr>
          <p:cNvPr id="7" name="Picture 3" descr="F:\RP Documents\Modules\Y2S2\M333 Comm Strategies for Event\MOM project\Final artwork\mom poster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99" y="944903"/>
            <a:ext cx="4073117" cy="5760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30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dirty="0" smtClean="0"/>
              <a:t>Posters - Placement</a:t>
            </a:r>
            <a:endParaRPr lang="en-US" dirty="0"/>
          </a:p>
        </p:txBody>
      </p:sp>
      <p:sp>
        <p:nvSpPr>
          <p:cNvPr id="3" name="Content Placeholder 2"/>
          <p:cNvSpPr>
            <a:spLocks noGrp="1"/>
          </p:cNvSpPr>
          <p:nvPr>
            <p:ph idx="1"/>
          </p:nvPr>
        </p:nvSpPr>
        <p:spPr>
          <a:xfrm>
            <a:off x="381000" y="1600200"/>
            <a:ext cx="8229600" cy="1981200"/>
          </a:xfrm>
        </p:spPr>
        <p:txBody>
          <a:bodyPr>
            <a:normAutofit/>
          </a:bodyPr>
          <a:lstStyle/>
          <a:p>
            <a:pPr marL="457200" lvl="0">
              <a:buClr>
                <a:schemeClr val="dk1"/>
              </a:buClr>
              <a:buSzPct val="100000"/>
              <a:buFont typeface="Calibri"/>
              <a:buChar char="•"/>
            </a:pPr>
            <a:r>
              <a:rPr lang="en-US" dirty="0" smtClean="0"/>
              <a:t>At </a:t>
            </a:r>
            <a:r>
              <a:rPr lang="en-US" dirty="0"/>
              <a:t>all their dorms, preferably on the toilet doors </a:t>
            </a:r>
          </a:p>
          <a:p>
            <a:pPr marL="457200" lvl="0">
              <a:buClr>
                <a:schemeClr val="dk1"/>
              </a:buClr>
              <a:buSzPct val="100000"/>
              <a:buFont typeface="Calibri"/>
              <a:buChar char="•"/>
            </a:pPr>
            <a:r>
              <a:rPr lang="en-US" dirty="0" smtClean="0"/>
              <a:t>On </a:t>
            </a:r>
            <a:r>
              <a:rPr lang="en-US" dirty="0" smtClean="0"/>
              <a:t>notice boards</a:t>
            </a:r>
            <a:endParaRPr lang="en-US" dirty="0"/>
          </a:p>
        </p:txBody>
      </p:sp>
      <p:pic>
        <p:nvPicPr>
          <p:cNvPr id="4" name="Shape 158"/>
          <p:cNvPicPr preferRelativeResize="0"/>
          <p:nvPr/>
        </p:nvPicPr>
        <p:blipFill>
          <a:blip r:embed="rId3"/>
          <a:stretch>
            <a:fillRect/>
          </a:stretch>
        </p:blipFill>
        <p:spPr>
          <a:xfrm>
            <a:off x="4419600" y="3436562"/>
            <a:ext cx="3962400" cy="3276600"/>
          </a:xfrm>
          <a:prstGeom prst="rect">
            <a:avLst/>
          </a:prstGeom>
        </p:spPr>
      </p:pic>
      <p:pic>
        <p:nvPicPr>
          <p:cNvPr id="5" name="Shape 159"/>
          <p:cNvPicPr preferRelativeResize="0"/>
          <p:nvPr/>
        </p:nvPicPr>
        <p:blipFill>
          <a:blip r:embed="rId4"/>
          <a:stretch>
            <a:fillRect/>
          </a:stretch>
        </p:blipFill>
        <p:spPr>
          <a:xfrm>
            <a:off x="533400" y="3436562"/>
            <a:ext cx="3886200" cy="3276600"/>
          </a:xfrm>
          <a:prstGeom prst="rect">
            <a:avLst/>
          </a:prstGeom>
          <a:noFill/>
          <a:ln>
            <a:noFill/>
          </a:ln>
        </p:spPr>
      </p:pic>
    </p:spTree>
    <p:extLst>
      <p:ext uri="{BB962C8B-B14F-4D97-AF65-F5344CB8AC3E}">
        <p14:creationId xmlns:p14="http://schemas.microsoft.com/office/powerpoint/2010/main" val="2056737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Facebook page by Ming</a:t>
            </a:r>
            <a:endParaRPr lang="en-US" dirty="0"/>
          </a:p>
        </p:txBody>
      </p:sp>
      <p:sp>
        <p:nvSpPr>
          <p:cNvPr id="3" name="Content Placeholder 2"/>
          <p:cNvSpPr>
            <a:spLocks noGrp="1"/>
          </p:cNvSpPr>
          <p:nvPr>
            <p:ph idx="1"/>
          </p:nvPr>
        </p:nvSpPr>
        <p:spPr>
          <a:xfrm>
            <a:off x="381000" y="1905000"/>
            <a:ext cx="8229600" cy="4572000"/>
          </a:xfrm>
        </p:spPr>
        <p:txBody>
          <a:bodyPr>
            <a:normAutofit/>
          </a:bodyPr>
          <a:lstStyle/>
          <a:p>
            <a:pPr lvl="0">
              <a:buNone/>
            </a:pPr>
            <a:r>
              <a:rPr lang="en-US" sz="2800" dirty="0"/>
              <a:t>A Facebook </a:t>
            </a:r>
            <a:r>
              <a:rPr lang="en-US" sz="2800" dirty="0" smtClean="0"/>
              <a:t>page </a:t>
            </a:r>
            <a:r>
              <a:rPr lang="en-US" sz="2800" dirty="0"/>
              <a:t>will be set </a:t>
            </a:r>
            <a:r>
              <a:rPr lang="en-US" sz="2800" dirty="0" smtClean="0"/>
              <a:t>up titled </a:t>
            </a:r>
            <a:r>
              <a:rPr lang="en-US" sz="2800" dirty="0"/>
              <a:t>“</a:t>
            </a:r>
            <a:r>
              <a:rPr lang="en-US" sz="2800" b="1" u="sng" dirty="0">
                <a:solidFill>
                  <a:srgbClr val="E46C0A"/>
                </a:solidFill>
              </a:rPr>
              <a:t>Ask </a:t>
            </a:r>
            <a:r>
              <a:rPr lang="en-US" sz="2800" b="1" u="sng" dirty="0" smtClean="0">
                <a:solidFill>
                  <a:srgbClr val="E46C0A"/>
                </a:solidFill>
              </a:rPr>
              <a:t>Ming</a:t>
            </a:r>
            <a:r>
              <a:rPr lang="en-US" sz="2800" b="1" dirty="0" smtClean="0"/>
              <a:t>”</a:t>
            </a:r>
          </a:p>
          <a:p>
            <a:pPr lvl="0">
              <a:buNone/>
            </a:pPr>
            <a:endParaRPr lang="en-US" sz="2800" dirty="0"/>
          </a:p>
          <a:p>
            <a:pPr lvl="0">
              <a:buNone/>
            </a:pPr>
            <a:r>
              <a:rPr lang="en-US" sz="2800" b="1" dirty="0"/>
              <a:t>Why FB </a:t>
            </a:r>
            <a:r>
              <a:rPr lang="en-US" sz="2800" b="1" dirty="0" smtClean="0"/>
              <a:t>page?</a:t>
            </a:r>
            <a:endParaRPr lang="en-US" sz="2800" b="1" dirty="0"/>
          </a:p>
          <a:p>
            <a:pPr marL="457200" lvl="0" indent="-381000">
              <a:buClr>
                <a:srgbClr val="FF9900"/>
              </a:buClr>
              <a:buSzPct val="100000"/>
              <a:buFont typeface="Calibri"/>
              <a:buChar char="•"/>
            </a:pPr>
            <a:r>
              <a:rPr lang="en-US" sz="2800" dirty="0" smtClean="0">
                <a:solidFill>
                  <a:schemeClr val="accent6">
                    <a:lumMod val="75000"/>
                  </a:schemeClr>
                </a:solidFill>
              </a:rPr>
              <a:t>People would be able to ask Ming any questions they have</a:t>
            </a:r>
          </a:p>
          <a:p>
            <a:pPr marL="457200" lvl="0" indent="-381000">
              <a:buClr>
                <a:srgbClr val="FF9900"/>
              </a:buClr>
              <a:buSzPct val="100000"/>
              <a:buFont typeface="Calibri"/>
              <a:buChar char="•"/>
            </a:pPr>
            <a:r>
              <a:rPr lang="en-US" sz="2800" dirty="0" smtClean="0">
                <a:solidFill>
                  <a:schemeClr val="accent6">
                    <a:lumMod val="75000"/>
                  </a:schemeClr>
                </a:solidFill>
              </a:rPr>
              <a:t>Makes </a:t>
            </a:r>
            <a:r>
              <a:rPr lang="en-US" sz="2800" dirty="0">
                <a:solidFill>
                  <a:schemeClr val="accent6">
                    <a:lumMod val="75000"/>
                  </a:schemeClr>
                </a:solidFill>
              </a:rPr>
              <a:t>MOM more approachable</a:t>
            </a:r>
          </a:p>
          <a:p>
            <a:pPr marL="457200" lvl="0" indent="-381000">
              <a:buClr>
                <a:srgbClr val="FF9900"/>
              </a:buClr>
              <a:buSzPct val="100000"/>
              <a:buFont typeface="Calibri"/>
              <a:buChar char="•"/>
            </a:pPr>
            <a:r>
              <a:rPr lang="en-US" sz="2800" dirty="0">
                <a:solidFill>
                  <a:schemeClr val="accent6">
                    <a:lumMod val="75000"/>
                  </a:schemeClr>
                </a:solidFill>
              </a:rPr>
              <a:t>Bridges the workers and MOM together through Ming</a:t>
            </a:r>
            <a:r>
              <a:rPr lang="en-US" sz="2800" dirty="0" smtClean="0">
                <a:solidFill>
                  <a:schemeClr val="accent6">
                    <a:lumMod val="75000"/>
                  </a:schemeClr>
                </a:solidFill>
              </a:rPr>
              <a:t>.</a:t>
            </a:r>
            <a:endParaRPr lang="en-US" sz="2800" dirty="0">
              <a:solidFill>
                <a:srgbClr val="FF9900"/>
              </a:solidFill>
            </a:endParaRPr>
          </a:p>
          <a:p>
            <a:endParaRPr lang="en-US" sz="2800" dirty="0"/>
          </a:p>
        </p:txBody>
      </p:sp>
    </p:spTree>
    <p:extLst>
      <p:ext uri="{BB962C8B-B14F-4D97-AF65-F5344CB8AC3E}">
        <p14:creationId xmlns:p14="http://schemas.microsoft.com/office/powerpoint/2010/main" val="27963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2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25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25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09600"/>
            <a:ext cx="8532395" cy="3810000"/>
          </a:xfrm>
          <a:prstGeom prst="rect">
            <a:avLst/>
          </a:prstGeom>
        </p:spPr>
      </p:pic>
      <p:sp>
        <p:nvSpPr>
          <p:cNvPr id="2" name="Title 1"/>
          <p:cNvSpPr>
            <a:spLocks noGrp="1"/>
          </p:cNvSpPr>
          <p:nvPr>
            <p:ph type="title"/>
          </p:nvPr>
        </p:nvSpPr>
        <p:spPr>
          <a:xfrm>
            <a:off x="228600" y="4648200"/>
            <a:ext cx="8532395" cy="1883694"/>
          </a:xfrm>
          <a:solidFill>
            <a:srgbClr val="FFC000">
              <a:alpha val="83137"/>
            </a:srgbClr>
          </a:solidFill>
        </p:spPr>
        <p:txBody>
          <a:bodyPr>
            <a:noAutofit/>
          </a:bodyPr>
          <a:lstStyle/>
          <a:p>
            <a:r>
              <a:rPr lang="en-US" sz="6000" dirty="0" smtClean="0"/>
              <a:t>How to attract people to ‘like’ Ming?</a:t>
            </a:r>
            <a:endParaRPr lang="en-US" sz="6000" dirty="0"/>
          </a:p>
        </p:txBody>
      </p:sp>
    </p:spTree>
    <p:extLst>
      <p:ext uri="{BB962C8B-B14F-4D97-AF65-F5344CB8AC3E}">
        <p14:creationId xmlns:p14="http://schemas.microsoft.com/office/powerpoint/2010/main" val="22138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14400"/>
          </a:xfrm>
        </p:spPr>
        <p:txBody>
          <a:bodyPr>
            <a:noAutofit/>
          </a:bodyPr>
          <a:lstStyle/>
          <a:p>
            <a:r>
              <a:rPr lang="en-US" sz="4000" dirty="0" smtClean="0"/>
              <a:t>‘Guess The Photo’ - </a:t>
            </a:r>
            <a:r>
              <a:rPr lang="en-US" sz="4000" dirty="0">
                <a:solidFill>
                  <a:srgbClr val="0070C0"/>
                </a:solidFill>
              </a:rPr>
              <a:t>Phase #1: Ming releases a pixelated photo</a:t>
            </a:r>
            <a:br>
              <a:rPr lang="en-US" sz="4000" dirty="0">
                <a:solidFill>
                  <a:srgbClr val="0070C0"/>
                </a:solidFill>
              </a:rPr>
            </a:br>
            <a:endParaRPr lang="en-US" sz="4000" dirty="0"/>
          </a:p>
        </p:txBody>
      </p:sp>
      <p:sp>
        <p:nvSpPr>
          <p:cNvPr id="4" name="TextBox 3"/>
          <p:cNvSpPr txBox="1"/>
          <p:nvPr/>
        </p:nvSpPr>
        <p:spPr>
          <a:xfrm>
            <a:off x="5013960" y="2345085"/>
            <a:ext cx="3810000" cy="3539430"/>
          </a:xfrm>
          <a:prstGeom prst="rect">
            <a:avLst/>
          </a:prstGeom>
          <a:solidFill>
            <a:srgbClr val="FFC000">
              <a:alpha val="78039"/>
            </a:srgbClr>
          </a:solidFill>
        </p:spPr>
        <p:txBody>
          <a:bodyPr wrap="square" rtlCol="0">
            <a:spAutoFit/>
          </a:bodyPr>
          <a:lstStyle/>
          <a:p>
            <a:r>
              <a:rPr lang="en-US" sz="3200" dirty="0" smtClean="0">
                <a:latin typeface="Hit the Road" pitchFamily="2" charset="0"/>
              </a:rPr>
              <a:t>Guess the picture</a:t>
            </a:r>
          </a:p>
          <a:p>
            <a:endParaRPr lang="en-US" sz="3200" dirty="0">
              <a:latin typeface="Hit the Road" pitchFamily="2" charset="0"/>
            </a:endParaRPr>
          </a:p>
          <a:p>
            <a:r>
              <a:rPr lang="en-US" sz="3200" dirty="0" smtClean="0">
                <a:latin typeface="Hit the Road" pitchFamily="2" charset="0"/>
              </a:rPr>
              <a:t>First 10 people to answer will get featured on ‘Ask Ming’ Page</a:t>
            </a:r>
          </a:p>
          <a:p>
            <a:endParaRPr lang="en-US" sz="3200" dirty="0">
              <a:latin typeface="Hit the Road" pitchFamily="2"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4862446"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1940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normAutofit fontScale="90000"/>
          </a:bodyPr>
          <a:lstStyle/>
          <a:p>
            <a:r>
              <a:rPr lang="en-US" dirty="0" smtClean="0">
                <a:solidFill>
                  <a:srgbClr val="0070C0"/>
                </a:solidFill>
              </a:rPr>
              <a:t>Phase #2: Ming reveals the answer</a:t>
            </a:r>
            <a:endParaRPr lang="en-US" dirty="0">
              <a:solidFill>
                <a:srgbClr val="0070C0"/>
              </a:solidFill>
            </a:endParaRPr>
          </a:p>
        </p:txBody>
      </p:sp>
      <p:sp>
        <p:nvSpPr>
          <p:cNvPr id="3" name="Content Placeholder 2"/>
          <p:cNvSpPr>
            <a:spLocks noGrp="1"/>
          </p:cNvSpPr>
          <p:nvPr>
            <p:ph idx="1"/>
          </p:nvPr>
        </p:nvSpPr>
        <p:spPr>
          <a:xfrm>
            <a:off x="4800600" y="1738044"/>
            <a:ext cx="4038600" cy="3396078"/>
          </a:xfrm>
          <a:solidFill>
            <a:srgbClr val="FFC000">
              <a:alpha val="78039"/>
            </a:srgbClr>
          </a:solidFill>
        </p:spPr>
        <p:txBody>
          <a:bodyPr>
            <a:noAutofit/>
          </a:bodyPr>
          <a:lstStyle/>
          <a:p>
            <a:r>
              <a:rPr lang="en-US" dirty="0" smtClean="0"/>
              <a:t>Reveals the answer</a:t>
            </a:r>
          </a:p>
          <a:p>
            <a:r>
              <a:rPr lang="en-US" dirty="0" smtClean="0"/>
              <a:t>Announce the winners</a:t>
            </a:r>
          </a:p>
          <a:p>
            <a:r>
              <a:rPr lang="en-US" dirty="0" smtClean="0"/>
              <a:t>Gives facts relating to the image</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1" y="1738044"/>
            <a:ext cx="4541520" cy="356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1921" y="5301079"/>
            <a:ext cx="4541520" cy="1323439"/>
          </a:xfrm>
          <a:prstGeom prst="rect">
            <a:avLst/>
          </a:prstGeom>
          <a:solidFill>
            <a:srgbClr val="003CB4"/>
          </a:solidFill>
        </p:spPr>
        <p:txBody>
          <a:bodyPr wrap="square" rtlCol="0">
            <a:spAutoFit/>
          </a:bodyPr>
          <a:lstStyle/>
          <a:p>
            <a:pPr algn="ctr"/>
            <a:r>
              <a:rPr lang="en-US" sz="2000" dirty="0" smtClean="0">
                <a:solidFill>
                  <a:schemeClr val="bg1"/>
                </a:solidFill>
                <a:latin typeface="Hit the Road" pitchFamily="2" charset="0"/>
              </a:rPr>
              <a:t>If you are working at a construction site, do remember to wear a construction helmet when you’re on the site. </a:t>
            </a:r>
            <a:endParaRPr lang="en-US" sz="2000" dirty="0">
              <a:solidFill>
                <a:schemeClr val="bg1"/>
              </a:solidFill>
              <a:latin typeface="Hit the Road" pitchFamily="2" charset="0"/>
            </a:endParaRPr>
          </a:p>
        </p:txBody>
      </p:sp>
    </p:spTree>
    <p:extLst>
      <p:ext uri="{BB962C8B-B14F-4D97-AF65-F5344CB8AC3E}">
        <p14:creationId xmlns:p14="http://schemas.microsoft.com/office/powerpoint/2010/main" val="311450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15240" y="1752600"/>
            <a:ext cx="6400800" cy="3293209"/>
          </a:xfrm>
          <a:prstGeom prst="rect">
            <a:avLst/>
          </a:prstGeom>
          <a:solidFill>
            <a:srgbClr val="003CB4">
              <a:alpha val="80000"/>
            </a:srgbClr>
          </a:solidFill>
        </p:spPr>
        <p:txBody>
          <a:bodyPr wrap="square" rtlCol="0">
            <a:spAutoFit/>
          </a:bodyPr>
          <a:lstStyle/>
          <a:p>
            <a:pPr algn="ctr"/>
            <a:r>
              <a:rPr lang="en-US" sz="3600" dirty="0">
                <a:solidFill>
                  <a:schemeClr val="bg1"/>
                </a:solidFill>
                <a:latin typeface="Hit the Road" pitchFamily="2" charset="0"/>
              </a:rPr>
              <a:t>Objective 2: </a:t>
            </a:r>
            <a:endParaRPr lang="en-US" sz="3600" dirty="0" smtClean="0">
              <a:solidFill>
                <a:schemeClr val="bg1"/>
              </a:solidFill>
              <a:latin typeface="Hit the Road" pitchFamily="2" charset="0"/>
            </a:endParaRPr>
          </a:p>
          <a:p>
            <a:pPr algn="ctr"/>
            <a:endParaRPr lang="en-US" sz="2800" dirty="0" smtClean="0">
              <a:solidFill>
                <a:schemeClr val="bg1"/>
              </a:solidFill>
              <a:latin typeface="Hit the Road" pitchFamily="2" charset="0"/>
            </a:endParaRPr>
          </a:p>
          <a:p>
            <a:pPr algn="ctr"/>
            <a:r>
              <a:rPr lang="en-US" sz="4800" dirty="0" smtClean="0">
                <a:solidFill>
                  <a:srgbClr val="FFC000"/>
                </a:solidFill>
                <a:latin typeface="Hit the Road" pitchFamily="2" charset="0"/>
              </a:rPr>
              <a:t>Increase </a:t>
            </a:r>
            <a:r>
              <a:rPr lang="en-US" sz="4800" dirty="0">
                <a:solidFill>
                  <a:srgbClr val="FFC000"/>
                </a:solidFill>
                <a:latin typeface="Hit the Road" pitchFamily="2" charset="0"/>
              </a:rPr>
              <a:t>the number of visitors to the MOM Roadshow 2014</a:t>
            </a:r>
          </a:p>
        </p:txBody>
      </p:sp>
    </p:spTree>
    <p:extLst>
      <p:ext uri="{BB962C8B-B14F-4D97-AF65-F5344CB8AC3E}">
        <p14:creationId xmlns:p14="http://schemas.microsoft.com/office/powerpoint/2010/main" val="1538325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720" y="457200"/>
            <a:ext cx="8229600" cy="1143000"/>
          </a:xfrm>
        </p:spPr>
        <p:txBody>
          <a:bodyPr/>
          <a:lstStyle/>
          <a:p>
            <a:r>
              <a:rPr lang="en-US" dirty="0" smtClean="0">
                <a:latin typeface="Hit the Road" pitchFamily="2" charset="0"/>
              </a:rPr>
              <a:t>Facebook Advertising</a:t>
            </a:r>
            <a:endParaRPr lang="en-US" dirty="0">
              <a:latin typeface="Hit the Road" pitchFamily="2" charset="0"/>
            </a:endParaRPr>
          </a:p>
        </p:txBody>
      </p:sp>
      <p:sp>
        <p:nvSpPr>
          <p:cNvPr id="3" name="Content Placeholder 2"/>
          <p:cNvSpPr>
            <a:spLocks noGrp="1"/>
          </p:cNvSpPr>
          <p:nvPr>
            <p:ph idx="1"/>
          </p:nvPr>
        </p:nvSpPr>
        <p:spPr>
          <a:xfrm>
            <a:off x="381000" y="1905000"/>
            <a:ext cx="6530686" cy="1828800"/>
          </a:xfrm>
        </p:spPr>
        <p:txBody>
          <a:bodyPr>
            <a:noAutofit/>
          </a:bodyPr>
          <a:lstStyle/>
          <a:p>
            <a:pPr lvl="0">
              <a:buNone/>
            </a:pPr>
            <a:r>
              <a:rPr lang="en-US" b="1" dirty="0" smtClean="0">
                <a:latin typeface="Hit the Road" pitchFamily="2" charset="0"/>
              </a:rPr>
              <a:t>Why </a:t>
            </a:r>
            <a:r>
              <a:rPr lang="en-US" b="1" dirty="0">
                <a:latin typeface="Hit the Road" pitchFamily="2" charset="0"/>
              </a:rPr>
              <a:t>Facebook ads?</a:t>
            </a:r>
          </a:p>
          <a:p>
            <a:pPr marL="533400" lvl="0" indent="-457200">
              <a:buClr>
                <a:srgbClr val="FF9900"/>
              </a:buClr>
              <a:buSzPct val="100000"/>
              <a:buFont typeface="Wingdings" pitchFamily="2" charset="2"/>
              <a:buChar char="ü"/>
            </a:pPr>
            <a:r>
              <a:rPr lang="en-US" dirty="0">
                <a:solidFill>
                  <a:srgbClr val="003CB4"/>
                </a:solidFill>
                <a:latin typeface="Hit the Road" pitchFamily="2" charset="0"/>
              </a:rPr>
              <a:t>To cater to their online habits</a:t>
            </a:r>
          </a:p>
          <a:p>
            <a:pPr marL="533400" lvl="0" indent="-457200">
              <a:buClr>
                <a:srgbClr val="FF9900"/>
              </a:buClr>
              <a:buSzPct val="100000"/>
              <a:buFont typeface="Wingdings" pitchFamily="2" charset="2"/>
              <a:buChar char="ü"/>
            </a:pPr>
            <a:r>
              <a:rPr lang="en-US" dirty="0">
                <a:solidFill>
                  <a:srgbClr val="003CB4"/>
                </a:solidFill>
                <a:latin typeface="Hit the Road" pitchFamily="2" charset="0"/>
              </a:rPr>
              <a:t>To spread awareness of the event</a:t>
            </a:r>
          </a:p>
          <a:p>
            <a:pPr marL="0" indent="0">
              <a:buNone/>
            </a:pPr>
            <a:endParaRPr lang="en-US" dirty="0" smtClean="0">
              <a:solidFill>
                <a:srgbClr val="003CB4"/>
              </a:solidFill>
              <a:latin typeface="Hit the Road" pitchFamily="2" charset="0"/>
            </a:endParaRPr>
          </a:p>
          <a:p>
            <a:pPr marL="0" indent="0">
              <a:buNone/>
            </a:pPr>
            <a:endParaRPr lang="en-US" dirty="0">
              <a:latin typeface="Hit the Road" pitchFamily="2"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1686" y="3444240"/>
            <a:ext cx="2467148" cy="3192780"/>
          </a:xfrm>
          <a:prstGeom prst="rect">
            <a:avLst/>
          </a:prstGeom>
        </p:spPr>
      </p:pic>
      <p:sp>
        <p:nvSpPr>
          <p:cNvPr id="4" name="Rectangle 3"/>
          <p:cNvSpPr/>
          <p:nvPr/>
        </p:nvSpPr>
        <p:spPr>
          <a:xfrm>
            <a:off x="426720" y="4428589"/>
            <a:ext cx="6484966" cy="1569660"/>
          </a:xfrm>
          <a:prstGeom prst="rect">
            <a:avLst/>
          </a:prstGeom>
          <a:solidFill>
            <a:srgbClr val="FFC000"/>
          </a:solidFill>
          <a:ln w="28575">
            <a:solidFill>
              <a:schemeClr val="tx1"/>
            </a:solidFill>
          </a:ln>
        </p:spPr>
        <p:txBody>
          <a:bodyPr wrap="square">
            <a:spAutoFit/>
          </a:bodyPr>
          <a:lstStyle/>
          <a:p>
            <a:r>
              <a:rPr lang="en-US" sz="3200" dirty="0">
                <a:latin typeface="Hit the Road" pitchFamily="2" charset="0"/>
              </a:rPr>
              <a:t>Observations: </a:t>
            </a:r>
            <a:r>
              <a:rPr lang="en-US" sz="3200" dirty="0">
                <a:solidFill>
                  <a:srgbClr val="003CB4"/>
                </a:solidFill>
                <a:latin typeface="Hit the Road" pitchFamily="2" charset="0"/>
              </a:rPr>
              <a:t>FWs spends most of their time on Facebook and YouTube</a:t>
            </a:r>
            <a:endParaRPr lang="en-US" sz="3200" dirty="0">
              <a:solidFill>
                <a:srgbClr val="003CB4"/>
              </a:solidFill>
              <a:latin typeface="Hit the Road" pitchFamily="2" charset="0"/>
            </a:endParaRPr>
          </a:p>
        </p:txBody>
      </p:sp>
    </p:spTree>
    <p:extLst>
      <p:ext uri="{BB962C8B-B14F-4D97-AF65-F5344CB8AC3E}">
        <p14:creationId xmlns:p14="http://schemas.microsoft.com/office/powerpoint/2010/main" val="291169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lstStyle/>
          <a:p>
            <a:r>
              <a:rPr lang="en-US" dirty="0" smtClean="0"/>
              <a:t>Our Objectives</a:t>
            </a:r>
            <a:endParaRPr lang="en-US" dirty="0"/>
          </a:p>
        </p:txBody>
      </p:sp>
      <p:sp>
        <p:nvSpPr>
          <p:cNvPr id="3" name="Content Placeholder 2"/>
          <p:cNvSpPr>
            <a:spLocks noGrp="1"/>
          </p:cNvSpPr>
          <p:nvPr>
            <p:ph idx="1"/>
          </p:nvPr>
        </p:nvSpPr>
        <p:spPr>
          <a:xfrm>
            <a:off x="381000" y="2209800"/>
            <a:ext cx="7620000" cy="3307080"/>
          </a:xfrm>
        </p:spPr>
        <p:txBody>
          <a:bodyPr>
            <a:normAutofit/>
          </a:bodyPr>
          <a:lstStyle/>
          <a:p>
            <a:pPr marL="457200" indent="-457200">
              <a:buAutoNum type="arabicPeriod"/>
            </a:pPr>
            <a:r>
              <a:rPr lang="en-US" sz="2800" dirty="0" smtClean="0"/>
              <a:t>Create and maintain the bridge between M.O.M and the FWs in Singapore</a:t>
            </a:r>
          </a:p>
          <a:p>
            <a:pPr marL="457200" indent="-457200">
              <a:buAutoNum type="arabicPeriod"/>
            </a:pPr>
            <a:r>
              <a:rPr lang="en-US" sz="2800" dirty="0" smtClean="0"/>
              <a:t>Educate about the employment regulations, their rights and responsibilities</a:t>
            </a:r>
          </a:p>
          <a:p>
            <a:pPr marL="457200" indent="-457200">
              <a:buAutoNum type="arabicPeriod"/>
            </a:pPr>
            <a:r>
              <a:rPr lang="en-US" sz="2800" dirty="0" smtClean="0"/>
              <a:t>Increase the number of visitors to the M.O.M Roadshow 2014</a:t>
            </a:r>
          </a:p>
          <a:p>
            <a:pPr marL="0" indent="0">
              <a:buNone/>
            </a:pPr>
            <a:endParaRPr lang="en-US" sz="28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4018880"/>
            <a:ext cx="2079566" cy="2691200"/>
          </a:xfrm>
          <a:prstGeom prst="rect">
            <a:avLst/>
          </a:prstGeom>
        </p:spPr>
      </p:pic>
    </p:spTree>
    <p:extLst>
      <p:ext uri="{BB962C8B-B14F-4D97-AF65-F5344CB8AC3E}">
        <p14:creationId xmlns:p14="http://schemas.microsoft.com/office/powerpoint/2010/main" val="16410231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stretch>
            <a:fillRect t="-17000" b="-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98895"/>
            <a:ext cx="8229600" cy="653574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3186" y="118330"/>
            <a:ext cx="3766989" cy="6696870"/>
          </a:xfrm>
          <a:prstGeom prst="rect">
            <a:avLst/>
          </a:prstGeom>
        </p:spPr>
      </p:pic>
    </p:spTree>
    <p:extLst>
      <p:ext uri="{BB962C8B-B14F-4D97-AF65-F5344CB8AC3E}">
        <p14:creationId xmlns:p14="http://schemas.microsoft.com/office/powerpoint/2010/main" val="407462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250"/>
                                        <p:tgtEl>
                                          <p:spTgt spid="5"/>
                                        </p:tgtEl>
                                        <p:attrNameLst>
                                          <p:attrName>ppt_x</p:attrName>
                                        </p:attrNameLst>
                                      </p:cBhvr>
                                      <p:tavLst>
                                        <p:tav tm="0">
                                          <p:val>
                                            <p:strVal val="ppt_x"/>
                                          </p:val>
                                        </p:tav>
                                        <p:tav tm="100000">
                                          <p:val>
                                            <p:strVal val="ppt_x"/>
                                          </p:val>
                                        </p:tav>
                                      </p:tavLst>
                                    </p:anim>
                                    <p:anim calcmode="lin" valueType="num">
                                      <p:cBhvr additive="base">
                                        <p:cTn id="7" dur="250"/>
                                        <p:tgtEl>
                                          <p:spTgt spid="5"/>
                                        </p:tgtEl>
                                        <p:attrNameLst>
                                          <p:attrName>ppt_y</p:attrName>
                                        </p:attrNameLst>
                                      </p:cBhvr>
                                      <p:tavLst>
                                        <p:tav tm="0">
                                          <p:val>
                                            <p:strVal val="ppt_y"/>
                                          </p:val>
                                        </p:tav>
                                        <p:tav tm="100000">
                                          <p:val>
                                            <p:strVal val="1+ppt_h/2"/>
                                          </p:val>
                                        </p:tav>
                                      </p:tavLst>
                                    </p:anim>
                                    <p:set>
                                      <p:cBhvr>
                                        <p:cTn id="8" dur="1" fill="hold">
                                          <p:stCondLst>
                                            <p:cond delay="24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SMS Blast</a:t>
            </a:r>
            <a:endParaRPr lang="en-US" dirty="0"/>
          </a:p>
        </p:txBody>
      </p:sp>
      <p:sp>
        <p:nvSpPr>
          <p:cNvPr id="4" name="Shape 207"/>
          <p:cNvSpPr txBox="1">
            <a:spLocks noGrp="1"/>
          </p:cNvSpPr>
          <p:nvPr>
            <p:ph idx="1"/>
          </p:nvPr>
        </p:nvSpPr>
        <p:spPr>
          <a:xfrm>
            <a:off x="304800" y="1601850"/>
            <a:ext cx="8229600" cy="4953000"/>
          </a:xfrm>
          <a:prstGeom prst="rect">
            <a:avLst/>
          </a:prstGeom>
        </p:spPr>
        <p:txBody>
          <a:bodyPr lIns="91425" tIns="91425" rIns="91425" bIns="91425" anchor="t" anchorCtr="0">
            <a:noAutofit/>
          </a:bodyPr>
          <a:lstStyle/>
          <a:p>
            <a:r>
              <a:rPr lang="en-US" sz="2800" dirty="0" smtClean="0"/>
              <a:t>Sent </a:t>
            </a:r>
            <a:r>
              <a:rPr lang="en-US" sz="2800" dirty="0"/>
              <a:t>out to the foreign workers a few days before the event. </a:t>
            </a:r>
          </a:p>
          <a:p>
            <a:r>
              <a:rPr lang="en-US" sz="2800" dirty="0"/>
              <a:t>This is to keep their memory of the event fresh in their mind.</a:t>
            </a:r>
          </a:p>
          <a:p>
            <a:endParaRPr lang="en-US" sz="2800" dirty="0"/>
          </a:p>
          <a:p>
            <a:pPr marL="0" lvl="0" indent="0" rtl="0">
              <a:buNone/>
            </a:pPr>
            <a:r>
              <a:rPr lang="en-US" sz="2800" b="1" dirty="0"/>
              <a:t>Why SMS blast?</a:t>
            </a:r>
          </a:p>
          <a:p>
            <a:pPr marL="457200" lvl="0" indent="-381000" rtl="0">
              <a:buClr>
                <a:srgbClr val="FF9900"/>
              </a:buClr>
              <a:buSzPct val="100000"/>
              <a:buFont typeface="Calibri"/>
              <a:buChar char="•"/>
            </a:pPr>
            <a:r>
              <a:rPr lang="en-US" sz="2800" dirty="0">
                <a:solidFill>
                  <a:srgbClr val="FF9900"/>
                </a:solidFill>
              </a:rPr>
              <a:t>More direct</a:t>
            </a:r>
          </a:p>
          <a:p>
            <a:pPr marL="457200" lvl="0" indent="-381000" rtl="0">
              <a:buClr>
                <a:srgbClr val="FF9900"/>
              </a:buClr>
              <a:buSzPct val="100000"/>
              <a:buFont typeface="Calibri"/>
              <a:buChar char="•"/>
            </a:pPr>
            <a:r>
              <a:rPr lang="en-US" sz="2800" dirty="0" smtClean="0">
                <a:solidFill>
                  <a:srgbClr val="FF9900"/>
                </a:solidFill>
              </a:rPr>
              <a:t>Known to use their phones </a:t>
            </a:r>
            <a:br>
              <a:rPr lang="en-US" sz="2800" dirty="0" smtClean="0">
                <a:solidFill>
                  <a:srgbClr val="FF9900"/>
                </a:solidFill>
              </a:rPr>
            </a:br>
            <a:r>
              <a:rPr lang="en-US" sz="2800" dirty="0" smtClean="0">
                <a:solidFill>
                  <a:srgbClr val="FF9900"/>
                </a:solidFill>
              </a:rPr>
              <a:t>very often</a:t>
            </a:r>
            <a:endParaRPr lang="en-US" sz="2800" dirty="0">
              <a:solidFill>
                <a:srgbClr val="FF9900"/>
              </a:solidFill>
            </a:endParaRPr>
          </a:p>
          <a:p>
            <a:endParaRPr lang="en-US" sz="2800" dirty="0">
              <a:solidFill>
                <a:srgbClr val="FF9900"/>
              </a:solidFill>
            </a:endParaRPr>
          </a:p>
        </p:txBody>
      </p:sp>
      <p:pic>
        <p:nvPicPr>
          <p:cNvPr id="5" name="Shape 209"/>
          <p:cNvPicPr preferRelativeResize="0"/>
          <p:nvPr/>
        </p:nvPicPr>
        <p:blipFill>
          <a:blip r:embed="rId3"/>
          <a:stretch>
            <a:fillRect/>
          </a:stretch>
        </p:blipFill>
        <p:spPr>
          <a:xfrm>
            <a:off x="5181600" y="3497580"/>
            <a:ext cx="3886200" cy="3276600"/>
          </a:xfrm>
          <a:prstGeom prst="rect">
            <a:avLst/>
          </a:prstGeom>
        </p:spPr>
      </p:pic>
    </p:spTree>
    <p:extLst>
      <p:ext uri="{BB962C8B-B14F-4D97-AF65-F5344CB8AC3E}">
        <p14:creationId xmlns:p14="http://schemas.microsoft.com/office/powerpoint/2010/main" val="13903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25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25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250" fill="hold"/>
                                        <p:tgtEl>
                                          <p:spTgt spid="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25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6" dur="25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l="-23000" r="-8000"/>
          </a:stretch>
        </a:blipFill>
        <a:effectLst/>
      </p:bgPr>
    </p:bg>
    <p:spTree>
      <p:nvGrpSpPr>
        <p:cNvPr id="1" name=""/>
        <p:cNvGrpSpPr/>
        <p:nvPr/>
      </p:nvGrpSpPr>
      <p:grpSpPr>
        <a:xfrm>
          <a:off x="0" y="0"/>
          <a:ext cx="0" cy="0"/>
          <a:chOff x="0" y="0"/>
          <a:chExt cx="0" cy="0"/>
        </a:xfrm>
      </p:grpSpPr>
      <p:sp>
        <p:nvSpPr>
          <p:cNvPr id="6" name="TextBox 5"/>
          <p:cNvSpPr txBox="1"/>
          <p:nvPr/>
        </p:nvSpPr>
        <p:spPr>
          <a:xfrm>
            <a:off x="-15240" y="1752600"/>
            <a:ext cx="6400800" cy="3662541"/>
          </a:xfrm>
          <a:prstGeom prst="rect">
            <a:avLst/>
          </a:prstGeom>
          <a:solidFill>
            <a:srgbClr val="003CB4">
              <a:alpha val="80000"/>
            </a:srgbClr>
          </a:solidFill>
        </p:spPr>
        <p:txBody>
          <a:bodyPr wrap="square" rtlCol="0">
            <a:spAutoFit/>
          </a:bodyPr>
          <a:lstStyle/>
          <a:p>
            <a:pPr algn="ctr"/>
            <a:r>
              <a:rPr lang="en-US" sz="3200" dirty="0">
                <a:solidFill>
                  <a:schemeClr val="bg1"/>
                </a:solidFill>
                <a:latin typeface="Hit the Road" pitchFamily="2" charset="0"/>
              </a:rPr>
              <a:t>Objective </a:t>
            </a:r>
            <a:r>
              <a:rPr lang="en-US" sz="3200" dirty="0" smtClean="0">
                <a:solidFill>
                  <a:schemeClr val="bg1"/>
                </a:solidFill>
                <a:latin typeface="Hit the Road" pitchFamily="2" charset="0"/>
              </a:rPr>
              <a:t>3: </a:t>
            </a:r>
          </a:p>
          <a:p>
            <a:pPr algn="ctr"/>
            <a:endParaRPr lang="en-US" sz="2400" dirty="0" smtClean="0">
              <a:solidFill>
                <a:schemeClr val="bg1"/>
              </a:solidFill>
              <a:latin typeface="Hit the Road" pitchFamily="2" charset="0"/>
            </a:endParaRPr>
          </a:p>
          <a:p>
            <a:pPr algn="ctr"/>
            <a:r>
              <a:rPr lang="en-US" sz="4400" dirty="0" smtClean="0">
                <a:solidFill>
                  <a:srgbClr val="FFC000"/>
                </a:solidFill>
                <a:latin typeface="Hit the Road" pitchFamily="2" charset="0"/>
              </a:rPr>
              <a:t>Educate about the employment regulations, their rights and responsibilities</a:t>
            </a:r>
            <a:endParaRPr lang="en-US" sz="4400" dirty="0">
              <a:solidFill>
                <a:srgbClr val="FFC000"/>
              </a:solidFill>
              <a:latin typeface="Hit the Road" pitchFamily="2" charset="0"/>
            </a:endParaRPr>
          </a:p>
        </p:txBody>
      </p:sp>
    </p:spTree>
    <p:extLst>
      <p:ext uri="{BB962C8B-B14F-4D97-AF65-F5344CB8AC3E}">
        <p14:creationId xmlns:p14="http://schemas.microsoft.com/office/powerpoint/2010/main" val="2921185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Creation</a:t>
            </a:r>
            <a:endParaRPr lang="en-US" dirty="0"/>
          </a:p>
        </p:txBody>
      </p:sp>
      <p:sp>
        <p:nvSpPr>
          <p:cNvPr id="4" name="Shape 164"/>
          <p:cNvSpPr txBox="1">
            <a:spLocks noGrp="1"/>
          </p:cNvSpPr>
          <p:nvPr>
            <p:ph idx="1"/>
          </p:nvPr>
        </p:nvSpPr>
        <p:spPr>
          <a:xfrm>
            <a:off x="457199" y="1676400"/>
            <a:ext cx="8229600" cy="2449902"/>
          </a:xfrm>
          <a:prstGeom prst="rect">
            <a:avLst/>
          </a:prstGeom>
        </p:spPr>
        <p:txBody>
          <a:bodyPr lIns="91425" tIns="91425" rIns="91425" bIns="91425" anchor="t"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Create a video to promote the message of MOM that will be placed on MOM’s YouTube page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Why </a:t>
            </a:r>
            <a:r>
              <a:rPr kumimoji="0" lang="en-US" sz="2400" b="1" i="0" u="none" strike="noStrike" kern="0" cap="none" spc="0" normalizeH="0" baseline="0" noProof="0" dirty="0" smtClean="0">
                <a:ln>
                  <a:noFill/>
                </a:ln>
                <a:solidFill>
                  <a:sysClr val="windowText" lastClr="000000"/>
                </a:solidFill>
                <a:effectLst/>
                <a:uLnTx/>
                <a:uFillTx/>
              </a:rPr>
              <a:t>this </a:t>
            </a:r>
            <a:r>
              <a:rPr kumimoji="0" lang="en-US" sz="2400" b="1" i="0" u="none" strike="noStrike" kern="0" cap="none" spc="0" normalizeH="0" baseline="0" noProof="0" dirty="0">
                <a:ln>
                  <a:noFill/>
                </a:ln>
                <a:solidFill>
                  <a:sysClr val="windowText" lastClr="000000"/>
                </a:solidFill>
                <a:effectLst/>
                <a:uLnTx/>
                <a:uFillTx/>
              </a:rPr>
              <a:t>idea?</a:t>
            </a:r>
          </a:p>
          <a:p>
            <a:pPr marL="457200" marR="0" lvl="0" indent="-381000" defTabSz="914400" rtl="0" eaLnBrk="1" fontAlgn="auto" latinLnBrk="0" hangingPunct="1">
              <a:lnSpc>
                <a:spcPct val="100000"/>
              </a:lnSpc>
              <a:spcBef>
                <a:spcPts val="0"/>
              </a:spcBef>
              <a:spcAft>
                <a:spcPts val="0"/>
              </a:spcAft>
              <a:buClr>
                <a:srgbClr val="FF9900"/>
              </a:buClr>
              <a:buSzPct val="100000"/>
              <a:buFont typeface="Calibri"/>
              <a:buChar char="•"/>
              <a:tabLst/>
              <a:defRPr/>
            </a:pPr>
            <a:r>
              <a:rPr kumimoji="0" lang="en-US" sz="2400" b="0" i="0" u="none" strike="noStrike" kern="0" cap="none" spc="0" normalizeH="0" baseline="0" noProof="0" dirty="0">
                <a:ln>
                  <a:noFill/>
                </a:ln>
                <a:solidFill>
                  <a:srgbClr val="FF9900"/>
                </a:solidFill>
                <a:effectLst/>
                <a:uLnTx/>
                <a:uFillTx/>
              </a:rPr>
              <a:t>Engaging way to attract </a:t>
            </a:r>
            <a:r>
              <a:rPr kumimoji="0" lang="en-US" sz="2400" b="0" i="0" u="none" strike="noStrike" kern="0" cap="none" spc="0" normalizeH="0" baseline="0" noProof="0" dirty="0" smtClean="0">
                <a:ln>
                  <a:noFill/>
                </a:ln>
                <a:solidFill>
                  <a:srgbClr val="FF9900"/>
                </a:solidFill>
                <a:effectLst/>
                <a:uLnTx/>
                <a:uFillTx/>
              </a:rPr>
              <a:t>people and spread the campaign message more</a:t>
            </a:r>
            <a:endParaRPr kumimoji="0" lang="en-US" sz="2400" b="0" i="0" u="none" strike="noStrike" kern="0" cap="none" spc="0" normalizeH="0" baseline="0" noProof="0" dirty="0">
              <a:ln>
                <a:noFill/>
              </a:ln>
              <a:solidFill>
                <a:srgbClr val="FF9900"/>
              </a:solidFill>
              <a:effectLst/>
              <a:uLnTx/>
              <a:uFillTx/>
            </a:endParaRPr>
          </a:p>
          <a:p>
            <a:pPr marL="457200" marR="0" lvl="0" indent="-381000" defTabSz="914400" rtl="0" eaLnBrk="1" fontAlgn="auto" latinLnBrk="0" hangingPunct="1">
              <a:lnSpc>
                <a:spcPct val="100000"/>
              </a:lnSpc>
              <a:spcBef>
                <a:spcPts val="0"/>
              </a:spcBef>
              <a:spcAft>
                <a:spcPts val="0"/>
              </a:spcAft>
              <a:buClr>
                <a:srgbClr val="FF9900"/>
              </a:buClr>
              <a:buSzPct val="100000"/>
              <a:buFont typeface="Calibri"/>
              <a:buChar char="•"/>
              <a:tabLst/>
              <a:defRPr/>
            </a:pPr>
            <a:r>
              <a:rPr kumimoji="0" lang="en-US" sz="2400" b="0" i="0" u="none" strike="noStrike" kern="0" cap="none" spc="0" normalizeH="0" baseline="0" noProof="0" dirty="0">
                <a:ln>
                  <a:noFill/>
                </a:ln>
                <a:solidFill>
                  <a:srgbClr val="FF9900"/>
                </a:solidFill>
                <a:effectLst/>
                <a:uLnTx/>
                <a:uFillTx/>
              </a:rPr>
              <a:t>Make use of the viewers </a:t>
            </a:r>
            <a:r>
              <a:rPr kumimoji="0" lang="en-US" sz="2400" b="0" i="0" u="none" strike="noStrike" kern="0" cap="none" spc="0" normalizeH="0" baseline="0" noProof="0" dirty="0" err="1">
                <a:ln>
                  <a:noFill/>
                </a:ln>
                <a:solidFill>
                  <a:srgbClr val="FF9900"/>
                </a:solidFill>
                <a:effectLst/>
                <a:uLnTx/>
                <a:uFillTx/>
              </a:rPr>
              <a:t>MOMsingapore</a:t>
            </a:r>
            <a:r>
              <a:rPr kumimoji="0" lang="en-US" sz="2400" b="0" i="0" u="none" strike="noStrike" kern="0" cap="none" spc="0" normalizeH="0" baseline="0" noProof="0" dirty="0">
                <a:ln>
                  <a:noFill/>
                </a:ln>
                <a:solidFill>
                  <a:srgbClr val="FF9900"/>
                </a:solidFill>
                <a:effectLst/>
                <a:uLnTx/>
                <a:uFillTx/>
              </a:rPr>
              <a:t> </a:t>
            </a:r>
            <a:r>
              <a:rPr kumimoji="0" lang="en-US" sz="2400" b="0" i="0" u="none" strike="noStrike" kern="0" cap="none" spc="0" normalizeH="0" baseline="0" noProof="0" dirty="0" smtClean="0">
                <a:ln>
                  <a:noFill/>
                </a:ln>
                <a:solidFill>
                  <a:srgbClr val="FF9900"/>
                </a:solidFill>
                <a:effectLst/>
                <a:uLnTx/>
                <a:uFillTx/>
              </a:rPr>
              <a:t>YouTube </a:t>
            </a:r>
            <a:r>
              <a:rPr kumimoji="0" lang="en-US" sz="2400" b="0" i="0" u="none" strike="noStrike" kern="0" cap="none" spc="0" normalizeH="0" baseline="0" noProof="0" dirty="0">
                <a:ln>
                  <a:noFill/>
                </a:ln>
                <a:solidFill>
                  <a:srgbClr val="FF9900"/>
                </a:solidFill>
                <a:effectLst/>
                <a:uLnTx/>
                <a:uFillTx/>
              </a:rPr>
              <a:t>page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99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9900"/>
              </a:solidFill>
              <a:effectLst/>
              <a:uLnTx/>
              <a:uFillTx/>
            </a:endParaRPr>
          </a:p>
        </p:txBody>
      </p:sp>
      <p:pic>
        <p:nvPicPr>
          <p:cNvPr id="5" name="Shape 166"/>
          <p:cNvPicPr preferRelativeResize="0"/>
          <p:nvPr/>
        </p:nvPicPr>
        <p:blipFill>
          <a:blip r:embed="rId3"/>
          <a:stretch>
            <a:fillRect/>
          </a:stretch>
        </p:blipFill>
        <p:spPr>
          <a:xfrm>
            <a:off x="1143000" y="4387970"/>
            <a:ext cx="2858824" cy="2303488"/>
          </a:xfrm>
          <a:prstGeom prst="rect">
            <a:avLst/>
          </a:prstGeom>
        </p:spPr>
      </p:pic>
      <p:pic>
        <p:nvPicPr>
          <p:cNvPr id="6" name="Shape 167"/>
          <p:cNvPicPr preferRelativeResize="0"/>
          <p:nvPr/>
        </p:nvPicPr>
        <p:blipFill>
          <a:blip r:embed="rId4"/>
          <a:stretch>
            <a:fillRect/>
          </a:stretch>
        </p:blipFill>
        <p:spPr>
          <a:xfrm>
            <a:off x="4571999" y="4387970"/>
            <a:ext cx="2830875" cy="2313280"/>
          </a:xfrm>
          <a:prstGeom prst="rect">
            <a:avLst/>
          </a:prstGeom>
        </p:spPr>
      </p:pic>
    </p:spTree>
    <p:extLst>
      <p:ext uri="{BB962C8B-B14F-4D97-AF65-F5344CB8AC3E}">
        <p14:creationId xmlns:p14="http://schemas.microsoft.com/office/powerpoint/2010/main" val="371527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25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25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25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ppt_x"/>
                                          </p:val>
                                        </p:tav>
                                        <p:tav tm="100000">
                                          <p:val>
                                            <p:strVal val="#ppt_x"/>
                                          </p:val>
                                        </p:tav>
                                      </p:tavLst>
                                    </p:anim>
                                    <p:anim calcmode="lin" valueType="num">
                                      <p:cBhvr additive="base">
                                        <p:cTn id="18" dur="25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250" fill="hold"/>
                                        <p:tgtEl>
                                          <p:spTgt spid="6"/>
                                        </p:tgtEl>
                                        <p:attrNameLst>
                                          <p:attrName>ppt_x</p:attrName>
                                        </p:attrNameLst>
                                      </p:cBhvr>
                                      <p:tavLst>
                                        <p:tav tm="0">
                                          <p:val>
                                            <p:strVal val="#ppt_x"/>
                                          </p:val>
                                        </p:tav>
                                        <p:tav tm="100000">
                                          <p:val>
                                            <p:strVal val="#ppt_x"/>
                                          </p:val>
                                        </p:tav>
                                      </p:tavLst>
                                    </p:anim>
                                    <p:anim calcmode="lin" valueType="num">
                                      <p:cBhvr additive="base">
                                        <p:cTn id="22" dur="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562" y="457200"/>
            <a:ext cx="8229600" cy="1143000"/>
          </a:xfrm>
        </p:spPr>
        <p:txBody>
          <a:bodyPr/>
          <a:lstStyle/>
          <a:p>
            <a:r>
              <a:rPr lang="en-US" dirty="0" smtClean="0"/>
              <a:t>Idea: Paper Stop Motion</a:t>
            </a:r>
            <a:endParaRPr lang="en-US" dirty="0"/>
          </a:p>
        </p:txBody>
      </p:sp>
      <p:pic>
        <p:nvPicPr>
          <p:cNvPr id="4" name="Shape 172">
            <a:hlinkClick r:id="rId3"/>
          </p:cNvPr>
          <p:cNvPicPr preferRelativeResize="0"/>
          <p:nvPr/>
        </p:nvPicPr>
        <p:blipFill>
          <a:blip r:embed="rId4"/>
          <a:stretch>
            <a:fillRect/>
          </a:stretch>
        </p:blipFill>
        <p:spPr>
          <a:xfrm>
            <a:off x="1600200" y="1870494"/>
            <a:ext cx="5650325" cy="4440400"/>
          </a:xfrm>
          <a:prstGeom prst="rect">
            <a:avLst/>
          </a:prstGeom>
        </p:spPr>
      </p:pic>
    </p:spTree>
    <p:extLst>
      <p:ext uri="{BB962C8B-B14F-4D97-AF65-F5344CB8AC3E}">
        <p14:creationId xmlns:p14="http://schemas.microsoft.com/office/powerpoint/2010/main" val="23005445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Idea: Story outline</a:t>
            </a:r>
            <a:endParaRPr lang="en-US" dirty="0"/>
          </a:p>
        </p:txBody>
      </p:sp>
      <p:sp>
        <p:nvSpPr>
          <p:cNvPr id="3" name="Content Placeholder 2"/>
          <p:cNvSpPr>
            <a:spLocks noGrp="1"/>
          </p:cNvSpPr>
          <p:nvPr>
            <p:ph idx="1"/>
          </p:nvPr>
        </p:nvSpPr>
        <p:spPr>
          <a:xfrm>
            <a:off x="381000" y="1828800"/>
            <a:ext cx="8229600" cy="2209800"/>
          </a:xfrm>
        </p:spPr>
        <p:txBody>
          <a:bodyPr>
            <a:normAutofit lnSpcReduction="10000"/>
          </a:bodyPr>
          <a:lstStyle/>
          <a:p>
            <a:pPr marL="0" indent="0">
              <a:buNone/>
            </a:pPr>
            <a:r>
              <a:rPr lang="en-US" sz="2800" dirty="0">
                <a:solidFill>
                  <a:srgbClr val="0070C0"/>
                </a:solidFill>
              </a:rPr>
              <a:t>“Main character, Bob has been working overtime and his boss notices but takes advantage of it. Bob tells Ming that he is not paid overtime so Ming tells him that he has to stand up for his right and also remind him of the conditions of working overtime.”</a:t>
            </a:r>
          </a:p>
          <a:p>
            <a:endParaRPr lang="en-US" sz="2800" dirty="0">
              <a:solidFill>
                <a:srgbClr val="0070C0"/>
              </a:solidFill>
            </a:endParaRPr>
          </a:p>
        </p:txBody>
      </p:sp>
      <p:pic>
        <p:nvPicPr>
          <p:cNvPr id="4" name="Shape 184"/>
          <p:cNvPicPr preferRelativeResize="0"/>
          <p:nvPr/>
        </p:nvPicPr>
        <p:blipFill>
          <a:blip r:embed="rId3"/>
          <a:stretch>
            <a:fillRect/>
          </a:stretch>
        </p:blipFill>
        <p:spPr>
          <a:xfrm>
            <a:off x="5271354" y="4110862"/>
            <a:ext cx="1991946" cy="2658512"/>
          </a:xfrm>
          <a:prstGeom prst="rect">
            <a:avLst/>
          </a:prstGeom>
        </p:spPr>
      </p:pic>
      <p:pic>
        <p:nvPicPr>
          <p:cNvPr id="5" name="Shape 185"/>
          <p:cNvPicPr preferRelativeResize="0"/>
          <p:nvPr/>
        </p:nvPicPr>
        <p:blipFill>
          <a:blip r:embed="rId4"/>
          <a:stretch>
            <a:fillRect/>
          </a:stretch>
        </p:blipFill>
        <p:spPr>
          <a:xfrm>
            <a:off x="3185843" y="4110862"/>
            <a:ext cx="2086949" cy="2658512"/>
          </a:xfrm>
          <a:prstGeom prst="rect">
            <a:avLst/>
          </a:prstGeom>
        </p:spPr>
      </p:pic>
      <p:pic>
        <p:nvPicPr>
          <p:cNvPr id="6" name="Shape 186"/>
          <p:cNvPicPr preferRelativeResize="0"/>
          <p:nvPr/>
        </p:nvPicPr>
        <p:blipFill>
          <a:blip r:embed="rId5"/>
          <a:stretch>
            <a:fillRect/>
          </a:stretch>
        </p:blipFill>
        <p:spPr>
          <a:xfrm>
            <a:off x="1600200" y="4110862"/>
            <a:ext cx="1585644" cy="2655637"/>
          </a:xfrm>
          <a:prstGeom prst="rect">
            <a:avLst/>
          </a:prstGeom>
        </p:spPr>
      </p:pic>
      <p:sp>
        <p:nvSpPr>
          <p:cNvPr id="10" name="TextBox 9"/>
          <p:cNvSpPr txBox="1"/>
          <p:nvPr/>
        </p:nvSpPr>
        <p:spPr>
          <a:xfrm>
            <a:off x="5513544" y="6096000"/>
            <a:ext cx="1568526" cy="523220"/>
          </a:xfrm>
          <a:prstGeom prst="rect">
            <a:avLst/>
          </a:prstGeom>
          <a:solidFill>
            <a:srgbClr val="003CB4">
              <a:alpha val="87843"/>
            </a:srgbClr>
          </a:solidFill>
        </p:spPr>
        <p:txBody>
          <a:bodyPr wrap="square" rtlCol="0">
            <a:spAutoFit/>
          </a:bodyPr>
          <a:lstStyle/>
          <a:p>
            <a:pPr algn="ctr"/>
            <a:r>
              <a:rPr lang="en-US" sz="2800" dirty="0" smtClean="0">
                <a:solidFill>
                  <a:schemeClr val="bg1"/>
                </a:solidFill>
                <a:latin typeface="Hit the Road" pitchFamily="2" charset="0"/>
              </a:rPr>
              <a:t>Mr. Boss</a:t>
            </a:r>
            <a:endParaRPr lang="en-US" sz="2800" dirty="0">
              <a:solidFill>
                <a:schemeClr val="bg1"/>
              </a:solidFill>
              <a:latin typeface="Hit the Road" pitchFamily="2" charset="0"/>
            </a:endParaRPr>
          </a:p>
        </p:txBody>
      </p:sp>
      <p:sp>
        <p:nvSpPr>
          <p:cNvPr id="11" name="TextBox 10"/>
          <p:cNvSpPr txBox="1"/>
          <p:nvPr/>
        </p:nvSpPr>
        <p:spPr>
          <a:xfrm>
            <a:off x="3536494" y="6096000"/>
            <a:ext cx="1385646" cy="523220"/>
          </a:xfrm>
          <a:prstGeom prst="rect">
            <a:avLst/>
          </a:prstGeom>
          <a:solidFill>
            <a:srgbClr val="003CB4">
              <a:alpha val="87843"/>
            </a:srgbClr>
          </a:solidFill>
        </p:spPr>
        <p:txBody>
          <a:bodyPr wrap="square" rtlCol="0">
            <a:spAutoFit/>
          </a:bodyPr>
          <a:lstStyle/>
          <a:p>
            <a:pPr algn="ctr"/>
            <a:r>
              <a:rPr lang="en-US" sz="2800" dirty="0" smtClean="0">
                <a:solidFill>
                  <a:schemeClr val="bg1"/>
                </a:solidFill>
                <a:latin typeface="Hit the Road" pitchFamily="2" charset="0"/>
              </a:rPr>
              <a:t>Bob</a:t>
            </a:r>
            <a:endParaRPr lang="en-US" sz="2800" dirty="0">
              <a:solidFill>
                <a:schemeClr val="bg1"/>
              </a:solidFill>
              <a:latin typeface="Hit the Road" pitchFamily="2" charset="0"/>
            </a:endParaRPr>
          </a:p>
        </p:txBody>
      </p:sp>
      <p:sp>
        <p:nvSpPr>
          <p:cNvPr id="12" name="TextBox 11"/>
          <p:cNvSpPr txBox="1"/>
          <p:nvPr/>
        </p:nvSpPr>
        <p:spPr>
          <a:xfrm>
            <a:off x="1723145" y="6096000"/>
            <a:ext cx="1371600" cy="523220"/>
          </a:xfrm>
          <a:prstGeom prst="rect">
            <a:avLst/>
          </a:prstGeom>
          <a:solidFill>
            <a:srgbClr val="003CB4">
              <a:alpha val="87843"/>
            </a:srgbClr>
          </a:solidFill>
        </p:spPr>
        <p:txBody>
          <a:bodyPr wrap="square" rtlCol="0">
            <a:spAutoFit/>
          </a:bodyPr>
          <a:lstStyle/>
          <a:p>
            <a:pPr algn="ctr"/>
            <a:r>
              <a:rPr lang="en-US" sz="2800" dirty="0" smtClean="0">
                <a:solidFill>
                  <a:schemeClr val="bg1"/>
                </a:solidFill>
                <a:latin typeface="Hit the Road" pitchFamily="2" charset="0"/>
              </a:rPr>
              <a:t>Ming</a:t>
            </a:r>
            <a:endParaRPr lang="en-US" sz="2800" dirty="0">
              <a:solidFill>
                <a:schemeClr val="bg1"/>
              </a:solidFill>
              <a:latin typeface="Hit the Road" pitchFamily="2" charset="0"/>
            </a:endParaRPr>
          </a:p>
        </p:txBody>
      </p:sp>
    </p:spTree>
    <p:extLst>
      <p:ext uri="{BB962C8B-B14F-4D97-AF65-F5344CB8AC3E}">
        <p14:creationId xmlns:p14="http://schemas.microsoft.com/office/powerpoint/2010/main" val="2499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ppt_x"/>
                                          </p:val>
                                        </p:tav>
                                        <p:tav tm="100000">
                                          <p:val>
                                            <p:strVal val="#ppt_x"/>
                                          </p:val>
                                        </p:tav>
                                      </p:tavLst>
                                    </p:anim>
                                    <p:anim calcmode="lin" valueType="num">
                                      <p:cBhvr additive="base">
                                        <p:cTn id="12" dur="2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50" fill="hold"/>
                                        <p:tgtEl>
                                          <p:spTgt spid="4"/>
                                        </p:tgtEl>
                                        <p:attrNameLst>
                                          <p:attrName>ppt_x</p:attrName>
                                        </p:attrNameLst>
                                      </p:cBhvr>
                                      <p:tavLst>
                                        <p:tav tm="0">
                                          <p:val>
                                            <p:strVal val="#ppt_x"/>
                                          </p:val>
                                        </p:tav>
                                        <p:tav tm="100000">
                                          <p:val>
                                            <p:strVal val="#ppt_x"/>
                                          </p:val>
                                        </p:tav>
                                      </p:tavLst>
                                    </p:anim>
                                    <p:anim calcmode="lin" valueType="num">
                                      <p:cBhvr additive="base">
                                        <p:cTn id="16" dur="25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50" fill="hold"/>
                                        <p:tgtEl>
                                          <p:spTgt spid="12"/>
                                        </p:tgtEl>
                                        <p:attrNameLst>
                                          <p:attrName>ppt_x</p:attrName>
                                        </p:attrNameLst>
                                      </p:cBhvr>
                                      <p:tavLst>
                                        <p:tav tm="0">
                                          <p:val>
                                            <p:strVal val="#ppt_x"/>
                                          </p:val>
                                        </p:tav>
                                        <p:tav tm="100000">
                                          <p:val>
                                            <p:strVal val="#ppt_x"/>
                                          </p:val>
                                        </p:tav>
                                      </p:tavLst>
                                    </p:anim>
                                    <p:anim calcmode="lin" valueType="num">
                                      <p:cBhvr additive="base">
                                        <p:cTn id="20" dur="2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250" fill="hold"/>
                                        <p:tgtEl>
                                          <p:spTgt spid="11"/>
                                        </p:tgtEl>
                                        <p:attrNameLst>
                                          <p:attrName>ppt_x</p:attrName>
                                        </p:attrNameLst>
                                      </p:cBhvr>
                                      <p:tavLst>
                                        <p:tav tm="0">
                                          <p:val>
                                            <p:strVal val="#ppt_x"/>
                                          </p:val>
                                        </p:tav>
                                        <p:tav tm="100000">
                                          <p:val>
                                            <p:strVal val="#ppt_x"/>
                                          </p:val>
                                        </p:tav>
                                      </p:tavLst>
                                    </p:anim>
                                    <p:anim calcmode="lin" valueType="num">
                                      <p:cBhvr additive="base">
                                        <p:cTn id="24" dur="25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250" fill="hold"/>
                                        <p:tgtEl>
                                          <p:spTgt spid="10"/>
                                        </p:tgtEl>
                                        <p:attrNameLst>
                                          <p:attrName>ppt_x</p:attrName>
                                        </p:attrNameLst>
                                      </p:cBhvr>
                                      <p:tavLst>
                                        <p:tav tm="0">
                                          <p:val>
                                            <p:strVal val="#ppt_x"/>
                                          </p:val>
                                        </p:tav>
                                        <p:tav tm="100000">
                                          <p:val>
                                            <p:strVal val="#ppt_x"/>
                                          </p:val>
                                        </p:tav>
                                      </p:tavLst>
                                    </p:anim>
                                    <p:anim calcmode="lin" valueType="num">
                                      <p:cBhvr additive="base">
                                        <p:cTn id="28"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250"/>
                                        <p:tgtEl>
                                          <p:spTgt spid="3">
                                            <p:txEl>
                                              <p:pRg st="0" end="0"/>
                                            </p:txEl>
                                          </p:spTgt>
                                        </p:tgtEl>
                                      </p:cBhvr>
                                    </p:animEffect>
                                    <p:anim calcmode="lin" valueType="num">
                                      <p:cBhvr>
                                        <p:cTn id="34"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5" dur="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29"/>
          <p:cNvSpPr txBox="1">
            <a:spLocks noGrp="1"/>
          </p:cNvSpPr>
          <p:nvPr>
            <p:ph type="title"/>
          </p:nvPr>
        </p:nvSpPr>
        <p:spPr>
          <a:xfrm>
            <a:off x="474835" y="198120"/>
            <a:ext cx="8229600" cy="1219200"/>
          </a:xfrm>
          <a:prstGeom prst="rect">
            <a:avLst/>
          </a:prstGeom>
        </p:spPr>
        <p:txBody>
          <a:bodyPr lIns="91425" tIns="91425" rIns="91425" bIns="91425" anchor="ctr" anchorCtr="0">
            <a:noAutofit/>
          </a:bodyPr>
          <a:lstStyle/>
          <a:p>
            <a:pPr>
              <a:lnSpc>
                <a:spcPct val="115000"/>
              </a:lnSpc>
              <a:buClr>
                <a:schemeClr val="dk1"/>
              </a:buClr>
              <a:buSzPct val="45833"/>
            </a:pPr>
            <a:r>
              <a:rPr lang="en-US" sz="7200" dirty="0" smtClean="0"/>
              <a:t>M.O.M Roadshow</a:t>
            </a:r>
            <a:endParaRPr lang="en-US" sz="7200" b="1" dirty="0"/>
          </a:p>
        </p:txBody>
      </p:sp>
      <p:sp>
        <p:nvSpPr>
          <p:cNvPr id="5" name="Shape 228"/>
          <p:cNvSpPr txBox="1">
            <a:spLocks/>
          </p:cNvSpPr>
          <p:nvPr/>
        </p:nvSpPr>
        <p:spPr>
          <a:xfrm>
            <a:off x="4343400" y="1706879"/>
            <a:ext cx="4095600" cy="4611599"/>
          </a:xfrm>
          <a:prstGeom prst="rect">
            <a:avLst/>
          </a:prstGeom>
          <a:solidFill>
            <a:srgbClr val="FFFF00"/>
          </a:solidFill>
        </p:spPr>
        <p:txBody>
          <a:bodyPr vert="horz" lIns="91425" tIns="91425" rIns="91425" bIns="91425"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Hit the Road"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Hit the Road"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Hit the Road"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it the Road"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it the Road"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19100">
              <a:buClr>
                <a:schemeClr val="dk1"/>
              </a:buClr>
              <a:buSzPct val="100000"/>
              <a:buFont typeface="Calibri"/>
              <a:buChar char="•"/>
            </a:pPr>
            <a:r>
              <a:rPr lang="en-US" sz="3000" dirty="0" smtClean="0"/>
              <a:t>Held every year by M.O.M</a:t>
            </a:r>
          </a:p>
          <a:p>
            <a:endParaRPr lang="en-US" sz="3000" dirty="0" smtClean="0"/>
          </a:p>
          <a:p>
            <a:pPr marL="457200" indent="-419100">
              <a:buClr>
                <a:schemeClr val="dk1"/>
              </a:buClr>
              <a:buSzPct val="100000"/>
              <a:buFont typeface="Calibri"/>
              <a:buChar char="•"/>
            </a:pPr>
            <a:r>
              <a:rPr lang="en-US" sz="2400" dirty="0" smtClean="0"/>
              <a:t>Purpose: </a:t>
            </a:r>
            <a:r>
              <a:rPr lang="en-US" sz="3000" dirty="0" smtClean="0">
                <a:solidFill>
                  <a:srgbClr val="003CB4"/>
                </a:solidFill>
              </a:rPr>
              <a:t>To inform and educate foreign workers about the messages and rules they have to follow</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799" y="1219200"/>
            <a:ext cx="4180609" cy="5410200"/>
          </a:xfrm>
          <a:prstGeom prst="rect">
            <a:avLst/>
          </a:prstGeom>
        </p:spPr>
      </p:pic>
    </p:spTree>
    <p:extLst>
      <p:ext uri="{BB962C8B-B14F-4D97-AF65-F5344CB8AC3E}">
        <p14:creationId xmlns:p14="http://schemas.microsoft.com/office/powerpoint/2010/main" val="1270022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35"/>
          <p:cNvSpPr txBox="1">
            <a:spLocks/>
          </p:cNvSpPr>
          <p:nvPr/>
        </p:nvSpPr>
        <p:spPr>
          <a:xfrm>
            <a:off x="4817000" y="992525"/>
            <a:ext cx="4095600" cy="2797199"/>
          </a:xfrm>
          <a:prstGeom prst="rect">
            <a:avLst/>
          </a:prstGeom>
        </p:spPr>
        <p:txBody>
          <a:bodyPr vert="horz" lIns="91425" tIns="91425" rIns="91425" bIns="91425"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Hit the Road"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Hit the Road"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Hit the Road"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it the Road"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it the Road"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000" b="1" dirty="0" smtClean="0"/>
              <a:t>Venue:</a:t>
            </a:r>
            <a:r>
              <a:rPr lang="en-US" sz="3000" dirty="0" smtClean="0"/>
              <a:t> </a:t>
            </a:r>
            <a:r>
              <a:rPr lang="en-US" sz="3000" dirty="0" smtClean="0">
                <a:solidFill>
                  <a:srgbClr val="003CB4"/>
                </a:solidFill>
              </a:rPr>
              <a:t>Open field next to </a:t>
            </a:r>
            <a:r>
              <a:rPr lang="en-US" sz="3000" dirty="0" err="1" smtClean="0">
                <a:solidFill>
                  <a:srgbClr val="003CB4"/>
                </a:solidFill>
              </a:rPr>
              <a:t>Aljunied</a:t>
            </a:r>
            <a:r>
              <a:rPr lang="en-US" sz="3000" dirty="0" smtClean="0">
                <a:solidFill>
                  <a:srgbClr val="003CB4"/>
                </a:solidFill>
              </a:rPr>
              <a:t> MRT station</a:t>
            </a:r>
          </a:p>
          <a:p>
            <a:endParaRPr lang="en-US" sz="3000" dirty="0" smtClean="0"/>
          </a:p>
          <a:p>
            <a:pPr marL="0" indent="0">
              <a:buFont typeface="Arial" pitchFamily="34" charset="0"/>
              <a:buNone/>
            </a:pPr>
            <a:r>
              <a:rPr lang="en-US" sz="3000" b="1" dirty="0" smtClean="0"/>
              <a:t>Time:</a:t>
            </a:r>
            <a:r>
              <a:rPr lang="en-US" sz="3000" dirty="0" smtClean="0"/>
              <a:t> </a:t>
            </a:r>
            <a:r>
              <a:rPr lang="en-US" sz="3000" dirty="0" smtClean="0">
                <a:solidFill>
                  <a:srgbClr val="003CB4"/>
                </a:solidFill>
              </a:rPr>
              <a:t>12 noon - 5pm</a:t>
            </a:r>
            <a:endParaRPr lang="en-US" sz="3000" dirty="0">
              <a:solidFill>
                <a:srgbClr val="003CB4"/>
              </a:solidFill>
            </a:endParaRPr>
          </a:p>
        </p:txBody>
      </p:sp>
      <p:pic>
        <p:nvPicPr>
          <p:cNvPr id="6" name="Shape 238"/>
          <p:cNvPicPr preferRelativeResize="0"/>
          <p:nvPr/>
        </p:nvPicPr>
        <p:blipFill>
          <a:blip r:embed="rId3"/>
          <a:stretch>
            <a:fillRect/>
          </a:stretch>
        </p:blipFill>
        <p:spPr>
          <a:xfrm>
            <a:off x="4738013" y="3789724"/>
            <a:ext cx="4253573" cy="2606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64" y="1194839"/>
            <a:ext cx="4233204" cy="5216325"/>
          </a:xfrm>
          <a:prstGeom prst="rect">
            <a:avLst/>
          </a:prstGeom>
        </p:spPr>
      </p:pic>
    </p:spTree>
    <p:extLst>
      <p:ext uri="{BB962C8B-B14F-4D97-AF65-F5344CB8AC3E}">
        <p14:creationId xmlns:p14="http://schemas.microsoft.com/office/powerpoint/2010/main" val="31077595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207204416"/>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07003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lstStyle/>
          <a:p>
            <a:r>
              <a:rPr lang="en-US" dirty="0" smtClean="0"/>
              <a:t>‘This’ or ‘That’</a:t>
            </a:r>
            <a:endParaRPr lang="en-US" dirty="0"/>
          </a:p>
        </p:txBody>
      </p:sp>
      <p:sp>
        <p:nvSpPr>
          <p:cNvPr id="4" name="Content Placeholder 3"/>
          <p:cNvSpPr>
            <a:spLocks noGrp="1"/>
          </p:cNvSpPr>
          <p:nvPr>
            <p:ph idx="1"/>
          </p:nvPr>
        </p:nvSpPr>
        <p:spPr>
          <a:xfrm>
            <a:off x="304800" y="1600200"/>
            <a:ext cx="8686800" cy="720090"/>
          </a:xfrm>
        </p:spPr>
        <p:txBody>
          <a:bodyPr>
            <a:normAutofit fontScale="92500" lnSpcReduction="10000"/>
          </a:bodyPr>
          <a:lstStyle/>
          <a:p>
            <a:pPr marL="0" lvl="0" indent="0" algn="ctr">
              <a:lnSpc>
                <a:spcPct val="120000"/>
              </a:lnSpc>
              <a:buSzPct val="171428"/>
              <a:buNone/>
            </a:pPr>
            <a:r>
              <a:rPr lang="en-US" sz="3900" dirty="0">
                <a:solidFill>
                  <a:schemeClr val="dk1"/>
                </a:solidFill>
              </a:rPr>
              <a:t>P</a:t>
            </a:r>
            <a:r>
              <a:rPr lang="en-US" sz="3900" dirty="0" smtClean="0">
                <a:solidFill>
                  <a:schemeClr val="dk1"/>
                </a:solidFill>
              </a:rPr>
              <a:t>layers </a:t>
            </a:r>
            <a:r>
              <a:rPr lang="en-US" sz="3900" dirty="0">
                <a:solidFill>
                  <a:schemeClr val="dk1"/>
                </a:solidFill>
              </a:rPr>
              <a:t>will be given two </a:t>
            </a:r>
            <a:r>
              <a:rPr lang="en-US" sz="3900" dirty="0" smtClean="0">
                <a:solidFill>
                  <a:schemeClr val="dk1"/>
                </a:solidFill>
              </a:rPr>
              <a:t>scenarios </a:t>
            </a:r>
          </a:p>
          <a:p>
            <a:pPr marL="0" lvl="0" indent="0">
              <a:lnSpc>
                <a:spcPct val="120000"/>
              </a:lnSpc>
              <a:buSzPct val="171428"/>
              <a:buNone/>
            </a:pPr>
            <a:endParaRPr lang="en-US" dirty="0" smtClean="0">
              <a:solidFill>
                <a:schemeClr val="dk1"/>
              </a:solidFill>
            </a:endParaRPr>
          </a:p>
          <a:p>
            <a:pPr marL="0" lvl="0" indent="0">
              <a:lnSpc>
                <a:spcPct val="120000"/>
              </a:lnSpc>
              <a:buSzPct val="171428"/>
              <a:buNone/>
            </a:pPr>
            <a:endParaRPr lang="en-US" dirty="0">
              <a:solidFill>
                <a:schemeClr val="dk1"/>
              </a:solidFill>
            </a:endParaRPr>
          </a:p>
          <a:p>
            <a:pPr marL="0" lvl="0" indent="0">
              <a:lnSpc>
                <a:spcPct val="120000"/>
              </a:lnSpc>
              <a:buSzPct val="171428"/>
              <a:buNone/>
            </a:pPr>
            <a:endParaRPr lang="en-US" dirty="0" smtClean="0">
              <a:solidFill>
                <a:schemeClr val="dk1"/>
              </a:solidFill>
            </a:endParaRPr>
          </a:p>
          <a:p>
            <a:pPr marL="0" lvl="0" indent="0">
              <a:lnSpc>
                <a:spcPct val="120000"/>
              </a:lnSpc>
              <a:buSzPct val="171428"/>
              <a:buNone/>
            </a:pPr>
            <a:endParaRPr lang="en-US" sz="2000" dirty="0">
              <a:solidFill>
                <a:schemeClr val="dk1"/>
              </a:solidFill>
            </a:endParaRPr>
          </a:p>
          <a:p>
            <a:pPr marL="0" lvl="0" indent="0">
              <a:lnSpc>
                <a:spcPct val="120000"/>
              </a:lnSpc>
              <a:buSzPct val="171428"/>
              <a:buNone/>
            </a:pPr>
            <a:endParaRPr lang="en-US" sz="2000" dirty="0" smtClean="0">
              <a:solidFill>
                <a:schemeClr val="dk1"/>
              </a:solidFill>
            </a:endParaRPr>
          </a:p>
          <a:p>
            <a:pPr marL="0" lvl="0" indent="0">
              <a:lnSpc>
                <a:spcPct val="120000"/>
              </a:lnSpc>
              <a:buSzPct val="171428"/>
              <a:buNone/>
            </a:pPr>
            <a:endParaRPr lang="en-US" sz="2000" dirty="0">
              <a:solidFill>
                <a:schemeClr val="dk1"/>
              </a:solidFill>
            </a:endParaRPr>
          </a:p>
          <a:p>
            <a:pPr marL="0" lvl="0" indent="0">
              <a:lnSpc>
                <a:spcPct val="120000"/>
              </a:lnSpc>
              <a:buSzPct val="171428"/>
              <a:buNone/>
            </a:pPr>
            <a:endParaRPr lang="en-US" sz="2400" dirty="0" smtClean="0">
              <a:solidFill>
                <a:schemeClr val="dk1"/>
              </a:solidFill>
            </a:endParaRPr>
          </a:p>
          <a:p>
            <a:pPr marL="0" indent="0">
              <a:buNone/>
            </a:pPr>
            <a:endParaRPr lang="en-US" dirty="0"/>
          </a:p>
        </p:txBody>
      </p:sp>
      <p:sp>
        <p:nvSpPr>
          <p:cNvPr id="5" name="Rounded Rectangle 4"/>
          <p:cNvSpPr/>
          <p:nvPr/>
        </p:nvSpPr>
        <p:spPr>
          <a:xfrm>
            <a:off x="1905000" y="2289810"/>
            <a:ext cx="2438400" cy="3283131"/>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u="sng" dirty="0" smtClean="0">
                <a:solidFill>
                  <a:schemeClr val="tx1"/>
                </a:solidFill>
                <a:latin typeface="Hit the Road" pitchFamily="2" charset="0"/>
              </a:rPr>
              <a:t>THIS?</a:t>
            </a:r>
          </a:p>
          <a:p>
            <a:pPr algn="ctr"/>
            <a:endParaRPr lang="en-US" sz="2400" dirty="0" smtClean="0">
              <a:solidFill>
                <a:schemeClr val="tx1"/>
              </a:solidFill>
              <a:latin typeface="Hit the Road" pitchFamily="2" charset="0"/>
            </a:endParaRPr>
          </a:p>
          <a:p>
            <a:pPr algn="ctr"/>
            <a:r>
              <a:rPr lang="en-US" sz="3200" dirty="0" smtClean="0">
                <a:solidFill>
                  <a:schemeClr val="tx1"/>
                </a:solidFill>
                <a:latin typeface="Hit the Road" pitchFamily="2" charset="0"/>
              </a:rPr>
              <a:t>Scenario 1</a:t>
            </a:r>
          </a:p>
          <a:p>
            <a:pPr algn="ctr"/>
            <a:endParaRPr lang="en-US" sz="2400" dirty="0" smtClean="0">
              <a:solidFill>
                <a:schemeClr val="tx1"/>
              </a:solidFill>
              <a:latin typeface="Hit the Road" pitchFamily="2" charset="0"/>
            </a:endParaRPr>
          </a:p>
          <a:p>
            <a:pPr algn="ctr"/>
            <a:endParaRPr lang="en-US" sz="2400" dirty="0" smtClean="0">
              <a:solidFill>
                <a:schemeClr val="tx1"/>
              </a:solidFill>
              <a:latin typeface="Hit the Road" pitchFamily="2" charset="0"/>
            </a:endParaRPr>
          </a:p>
        </p:txBody>
      </p:sp>
      <p:sp>
        <p:nvSpPr>
          <p:cNvPr id="8" name="Rounded Rectangle 7"/>
          <p:cNvSpPr/>
          <p:nvPr/>
        </p:nvSpPr>
        <p:spPr>
          <a:xfrm>
            <a:off x="5029200" y="2320290"/>
            <a:ext cx="2362200" cy="3180534"/>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u="sng" dirty="0" smtClean="0">
                <a:solidFill>
                  <a:schemeClr val="tx1"/>
                </a:solidFill>
                <a:latin typeface="Hit the Road" pitchFamily="2" charset="0"/>
              </a:rPr>
              <a:t>THAT?</a:t>
            </a:r>
          </a:p>
          <a:p>
            <a:pPr algn="ctr"/>
            <a:endParaRPr lang="en-US" sz="2400" dirty="0" smtClean="0">
              <a:solidFill>
                <a:schemeClr val="tx1"/>
              </a:solidFill>
              <a:latin typeface="Hit the Road" pitchFamily="2" charset="0"/>
            </a:endParaRPr>
          </a:p>
          <a:p>
            <a:pPr algn="ctr"/>
            <a:r>
              <a:rPr lang="en-US" sz="3200" dirty="0" smtClean="0">
                <a:solidFill>
                  <a:schemeClr val="tx1"/>
                </a:solidFill>
                <a:latin typeface="Hit the Road" pitchFamily="2" charset="0"/>
              </a:rPr>
              <a:t>Scenario 2</a:t>
            </a:r>
          </a:p>
          <a:p>
            <a:pPr algn="ctr"/>
            <a:endParaRPr lang="en-US" sz="2400" dirty="0" smtClean="0">
              <a:solidFill>
                <a:schemeClr val="tx1"/>
              </a:solidFill>
              <a:latin typeface="Hit the Road" pitchFamily="2" charset="0"/>
            </a:endParaRPr>
          </a:p>
          <a:p>
            <a:pPr algn="ctr"/>
            <a:endParaRPr lang="en-US" sz="2400" dirty="0" smtClean="0">
              <a:solidFill>
                <a:schemeClr val="tx1"/>
              </a:solidFill>
              <a:latin typeface="Hit the Road" pitchFamily="2" charset="0"/>
            </a:endParaRPr>
          </a:p>
        </p:txBody>
      </p:sp>
      <p:sp>
        <p:nvSpPr>
          <p:cNvPr id="9" name="Rectangle 8"/>
          <p:cNvSpPr/>
          <p:nvPr/>
        </p:nvSpPr>
        <p:spPr>
          <a:xfrm>
            <a:off x="990600" y="5603226"/>
            <a:ext cx="7315200" cy="1052596"/>
          </a:xfrm>
          <a:prstGeom prst="rect">
            <a:avLst/>
          </a:prstGeom>
        </p:spPr>
        <p:txBody>
          <a:bodyPr wrap="square">
            <a:spAutoFit/>
          </a:bodyPr>
          <a:lstStyle/>
          <a:p>
            <a:pPr marL="342900" lvl="0" indent="-342900">
              <a:lnSpc>
                <a:spcPct val="120000"/>
              </a:lnSpc>
              <a:spcBef>
                <a:spcPct val="20000"/>
              </a:spcBef>
              <a:buSzPct val="171428"/>
              <a:buFont typeface="Arial" pitchFamily="34" charset="0"/>
              <a:buChar char="•"/>
            </a:pPr>
            <a:r>
              <a:rPr lang="en-US" sz="2400" dirty="0">
                <a:solidFill>
                  <a:prstClr val="black"/>
                </a:solidFill>
                <a:latin typeface="Hit the Road" pitchFamily="2" charset="0"/>
              </a:rPr>
              <a:t>Players will have to guess which scenario is right. </a:t>
            </a:r>
          </a:p>
          <a:p>
            <a:pPr marL="342900" lvl="0" indent="-342900">
              <a:lnSpc>
                <a:spcPct val="120000"/>
              </a:lnSpc>
              <a:spcBef>
                <a:spcPct val="20000"/>
              </a:spcBef>
              <a:buSzPct val="171428"/>
              <a:buFont typeface="Arial" pitchFamily="34" charset="0"/>
              <a:buChar char="•"/>
            </a:pPr>
            <a:r>
              <a:rPr lang="en-US" sz="2400" dirty="0">
                <a:solidFill>
                  <a:prstClr val="black"/>
                </a:solidFill>
                <a:latin typeface="Hit the Road" pitchFamily="2" charset="0"/>
              </a:rPr>
              <a:t>When they get two correct, they get a prize.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875266"/>
            <a:ext cx="2119746" cy="27432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33979" y="2758440"/>
            <a:ext cx="2210021" cy="2860026"/>
          </a:xfrm>
          <a:prstGeom prst="rect">
            <a:avLst/>
          </a:prstGeom>
        </p:spPr>
      </p:pic>
      <p:sp>
        <p:nvSpPr>
          <p:cNvPr id="12" name="Left Arrow 11">
            <a:hlinkClick r:id="rId5" action="ppaction://hlinksldjump"/>
          </p:cNvPr>
          <p:cNvSpPr/>
          <p:nvPr/>
        </p:nvSpPr>
        <p:spPr>
          <a:xfrm>
            <a:off x="45720" y="6248941"/>
            <a:ext cx="548640" cy="50697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77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ppt_x"/>
                                          </p:val>
                                        </p:tav>
                                        <p:tav tm="100000">
                                          <p:val>
                                            <p:strVal val="#ppt_x"/>
                                          </p:val>
                                        </p:tav>
                                      </p:tavLst>
                                    </p:anim>
                                    <p:anim calcmode="lin" valueType="num">
                                      <p:cBhvr additive="base">
                                        <p:cTn id="12" dur="25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50" fill="hold"/>
                                        <p:tgtEl>
                                          <p:spTgt spid="8"/>
                                        </p:tgtEl>
                                        <p:attrNameLst>
                                          <p:attrName>ppt_x</p:attrName>
                                        </p:attrNameLst>
                                      </p:cBhvr>
                                      <p:tavLst>
                                        <p:tav tm="0">
                                          <p:val>
                                            <p:strVal val="#ppt_x"/>
                                          </p:val>
                                        </p:tav>
                                        <p:tav tm="100000">
                                          <p:val>
                                            <p:strVal val="#ppt_x"/>
                                          </p:val>
                                        </p:tav>
                                      </p:tavLst>
                                    </p:anim>
                                    <p:anim calcmode="lin" valueType="num">
                                      <p:cBhvr additive="base">
                                        <p:cTn id="18" dur="25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50" fill="hold"/>
                                        <p:tgtEl>
                                          <p:spTgt spid="11"/>
                                        </p:tgtEl>
                                        <p:attrNameLst>
                                          <p:attrName>ppt_x</p:attrName>
                                        </p:attrNameLst>
                                      </p:cBhvr>
                                      <p:tavLst>
                                        <p:tav tm="0">
                                          <p:val>
                                            <p:strVal val="#ppt_x"/>
                                          </p:val>
                                        </p:tav>
                                        <p:tav tm="100000">
                                          <p:val>
                                            <p:strVal val="#ppt_x"/>
                                          </p:val>
                                        </p:tav>
                                      </p:tavLst>
                                    </p:anim>
                                    <p:anim calcmode="lin" valueType="num">
                                      <p:cBhvr additive="base">
                                        <p:cTn id="22" dur="2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250" fill="hold"/>
                                        <p:tgtEl>
                                          <p:spTgt spid="9"/>
                                        </p:tgtEl>
                                        <p:attrNameLst>
                                          <p:attrName>ppt_x</p:attrName>
                                        </p:attrNameLst>
                                      </p:cBhvr>
                                      <p:tavLst>
                                        <p:tav tm="0">
                                          <p:val>
                                            <p:strVal val="#ppt_x"/>
                                          </p:val>
                                        </p:tav>
                                        <p:tav tm="100000">
                                          <p:val>
                                            <p:strVal val="#ppt_x"/>
                                          </p:val>
                                        </p:tav>
                                      </p:tavLst>
                                    </p:anim>
                                    <p:anim calcmode="lin" valueType="num">
                                      <p:cBhvr additive="base">
                                        <p:cTn id="28" dur="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0" y="2590800"/>
            <a:ext cx="5181600" cy="2123658"/>
          </a:xfrm>
          <a:prstGeom prst="rect">
            <a:avLst/>
          </a:prstGeom>
          <a:solidFill>
            <a:srgbClr val="003CB4">
              <a:alpha val="80000"/>
            </a:srgbClr>
          </a:solidFill>
        </p:spPr>
        <p:txBody>
          <a:bodyPr wrap="square" rtlCol="0">
            <a:spAutoFit/>
          </a:bodyPr>
          <a:lstStyle/>
          <a:p>
            <a:pPr algn="ctr"/>
            <a:r>
              <a:rPr lang="en-US" sz="6600" dirty="0" smtClean="0">
                <a:solidFill>
                  <a:schemeClr val="bg1"/>
                </a:solidFill>
                <a:latin typeface="Hit the Road" pitchFamily="2" charset="0"/>
              </a:rPr>
              <a:t>Situational Analysis</a:t>
            </a:r>
          </a:p>
        </p:txBody>
      </p:sp>
    </p:spTree>
    <p:extLst>
      <p:ext uri="{BB962C8B-B14F-4D97-AF65-F5344CB8AC3E}">
        <p14:creationId xmlns:p14="http://schemas.microsoft.com/office/powerpoint/2010/main" val="31406487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74" y="1524000"/>
            <a:ext cx="4233332" cy="5334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486" y="1726621"/>
            <a:ext cx="3810000" cy="254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5006" y="4191000"/>
            <a:ext cx="3810000" cy="2540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966" y="-644935"/>
            <a:ext cx="3276600" cy="32766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800" y="65461"/>
            <a:ext cx="2566204" cy="2566204"/>
          </a:xfrm>
          <a:prstGeom prst="rect">
            <a:avLst/>
          </a:prstGeom>
        </p:spPr>
      </p:pic>
      <p:pic>
        <p:nvPicPr>
          <p:cNvPr id="11" name="Shape 271"/>
          <p:cNvPicPr preferRelativeResize="0"/>
          <p:nvPr/>
        </p:nvPicPr>
        <p:blipFill>
          <a:blip r:embed="rId7"/>
          <a:stretch>
            <a:fillRect/>
          </a:stretch>
        </p:blipFill>
        <p:spPr>
          <a:xfrm rot="20898540">
            <a:off x="148212" y="767800"/>
            <a:ext cx="1686558" cy="1936369"/>
          </a:xfrm>
          <a:prstGeom prst="rect">
            <a:avLst/>
          </a:prstGeom>
        </p:spPr>
      </p:pic>
      <p:pic>
        <p:nvPicPr>
          <p:cNvPr id="12" name="Shape 270"/>
          <p:cNvPicPr preferRelativeResize="0"/>
          <p:nvPr/>
        </p:nvPicPr>
        <p:blipFill>
          <a:blip r:embed="rId8"/>
          <a:stretch>
            <a:fillRect/>
          </a:stretch>
        </p:blipFill>
        <p:spPr>
          <a:xfrm rot="20691002">
            <a:off x="740206" y="567702"/>
            <a:ext cx="2078972" cy="156172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1943" y="5270126"/>
            <a:ext cx="3037297" cy="1460874"/>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7000" y="1926858"/>
            <a:ext cx="3534142" cy="3534142"/>
          </a:xfrm>
          <a:prstGeom prst="rect">
            <a:avLst/>
          </a:prstGeom>
        </p:spPr>
      </p:pic>
    </p:spTree>
    <p:extLst>
      <p:ext uri="{BB962C8B-B14F-4D97-AF65-F5344CB8AC3E}">
        <p14:creationId xmlns:p14="http://schemas.microsoft.com/office/powerpoint/2010/main" val="3076032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0" y="1459978"/>
            <a:ext cx="5196840" cy="4524315"/>
          </a:xfrm>
          <a:prstGeom prst="rect">
            <a:avLst/>
          </a:prstGeom>
          <a:solidFill>
            <a:srgbClr val="FFC000">
              <a:alpha val="61176"/>
            </a:srgbClr>
          </a:solidFill>
        </p:spPr>
        <p:txBody>
          <a:bodyPr wrap="square" rtlCol="0">
            <a:spAutoFit/>
          </a:bodyPr>
          <a:lstStyle/>
          <a:p>
            <a:pPr algn="ctr"/>
            <a:r>
              <a:rPr lang="en-US" sz="3600" dirty="0" smtClean="0">
                <a:latin typeface="Hit the Road" pitchFamily="2" charset="0"/>
              </a:rPr>
              <a:t>Ming says:</a:t>
            </a:r>
          </a:p>
          <a:p>
            <a:pPr algn="ctr"/>
            <a:endParaRPr lang="en-US" sz="3600" dirty="0">
              <a:latin typeface="Hit the Road" pitchFamily="2" charset="0"/>
            </a:endParaRPr>
          </a:p>
          <a:p>
            <a:pPr algn="ctr"/>
            <a:r>
              <a:rPr lang="en-US" sz="3600" dirty="0" smtClean="0">
                <a:latin typeface="Hit the Road" pitchFamily="2" charset="0"/>
              </a:rPr>
              <a:t>THANK YOU</a:t>
            </a:r>
          </a:p>
          <a:p>
            <a:pPr algn="ctr"/>
            <a:r>
              <a:rPr lang="en-US" sz="3600" dirty="0" smtClean="0">
                <a:latin typeface="Hit the Road" pitchFamily="2" charset="0"/>
              </a:rPr>
              <a:t>for your time and kind attention</a:t>
            </a:r>
          </a:p>
          <a:p>
            <a:pPr algn="ctr"/>
            <a:endParaRPr lang="en-US" sz="3600" dirty="0">
              <a:latin typeface="Hit the Road" pitchFamily="2" charset="0"/>
            </a:endParaRPr>
          </a:p>
          <a:p>
            <a:pPr algn="ctr"/>
            <a:r>
              <a:rPr lang="en-US" sz="3600" dirty="0" smtClean="0">
                <a:latin typeface="Hit the Road" pitchFamily="2" charset="0"/>
              </a:rPr>
              <a:t>Feel free to ask any questions!</a:t>
            </a:r>
            <a:endParaRPr lang="en-US" sz="3600" dirty="0">
              <a:latin typeface="Hit the Road" pitchFamily="2"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99914"/>
            <a:ext cx="5038898" cy="6520926"/>
          </a:xfrm>
          <a:prstGeom prst="rect">
            <a:avLst/>
          </a:prstGeom>
        </p:spPr>
      </p:pic>
    </p:spTree>
    <p:extLst>
      <p:ext uri="{BB962C8B-B14F-4D97-AF65-F5344CB8AC3E}">
        <p14:creationId xmlns:p14="http://schemas.microsoft.com/office/powerpoint/2010/main" val="29224002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7133" y="152400"/>
            <a:ext cx="2819400" cy="1981200"/>
          </a:xfrm>
          <a:prstGeom prst="ellipse">
            <a:avLst/>
          </a:prstGeom>
          <a:solidFill>
            <a:srgbClr val="C000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smtClean="0">
                <a:solidFill>
                  <a:schemeClr val="bg1"/>
                </a:solidFill>
                <a:latin typeface="Hit the Road" pitchFamily="2" charset="0"/>
              </a:rPr>
              <a:t>Strengths </a:t>
            </a:r>
            <a:endParaRPr lang="en-SG" sz="2400" dirty="0">
              <a:solidFill>
                <a:schemeClr val="bg1"/>
              </a:solidFill>
              <a:latin typeface="Hit the Road" pitchFamily="2" charset="0"/>
            </a:endParaRPr>
          </a:p>
        </p:txBody>
      </p:sp>
      <p:sp>
        <p:nvSpPr>
          <p:cNvPr id="4" name="Oval 3"/>
          <p:cNvSpPr/>
          <p:nvPr/>
        </p:nvSpPr>
        <p:spPr>
          <a:xfrm>
            <a:off x="347133" y="1524000"/>
            <a:ext cx="2819400" cy="1981200"/>
          </a:xfrm>
          <a:prstGeom prst="ellipse">
            <a:avLst/>
          </a:prstGeom>
          <a:solidFill>
            <a:srgbClr val="FA71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smtClean="0">
                <a:latin typeface="Hit the Road" pitchFamily="2" charset="0"/>
              </a:rPr>
              <a:t>Weaknesses</a:t>
            </a:r>
            <a:endParaRPr lang="en-SG" sz="2400" dirty="0">
              <a:latin typeface="Hit the Road" pitchFamily="2" charset="0"/>
            </a:endParaRPr>
          </a:p>
        </p:txBody>
      </p:sp>
      <p:sp>
        <p:nvSpPr>
          <p:cNvPr id="5" name="Oval 4"/>
          <p:cNvSpPr/>
          <p:nvPr/>
        </p:nvSpPr>
        <p:spPr>
          <a:xfrm>
            <a:off x="347133" y="2988733"/>
            <a:ext cx="2819400" cy="1981200"/>
          </a:xfrm>
          <a:prstGeom prst="ellipse">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latin typeface="Hit the Road" pitchFamily="2" charset="0"/>
              </a:rPr>
              <a:t>Opportunities</a:t>
            </a:r>
            <a:endParaRPr lang="en-SG" sz="1400" dirty="0">
              <a:latin typeface="Hit the Road" pitchFamily="2" charset="0"/>
            </a:endParaRPr>
          </a:p>
        </p:txBody>
      </p:sp>
      <p:sp>
        <p:nvSpPr>
          <p:cNvPr id="6" name="Oval 5"/>
          <p:cNvSpPr/>
          <p:nvPr/>
        </p:nvSpPr>
        <p:spPr>
          <a:xfrm>
            <a:off x="364066" y="4495800"/>
            <a:ext cx="2819400" cy="1981200"/>
          </a:xfrm>
          <a:prstGeom prst="ellipse">
            <a:avLst/>
          </a:prstGeom>
          <a:solidFill>
            <a:srgbClr val="00B0F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smtClean="0">
                <a:latin typeface="Hit the Road" pitchFamily="2" charset="0"/>
              </a:rPr>
              <a:t>Threats</a:t>
            </a:r>
            <a:endParaRPr lang="en-SG" dirty="0">
              <a:latin typeface="Hit the Road" pitchFamily="2" charset="0"/>
            </a:endParaRPr>
          </a:p>
        </p:txBody>
      </p:sp>
      <p:sp>
        <p:nvSpPr>
          <p:cNvPr id="11" name="Rounded Rectangle 10"/>
          <p:cNvSpPr/>
          <p:nvPr/>
        </p:nvSpPr>
        <p:spPr>
          <a:xfrm>
            <a:off x="3657600" y="152400"/>
            <a:ext cx="4953000" cy="6324600"/>
          </a:xfrm>
          <a:prstGeom prst="roundRect">
            <a:avLst/>
          </a:prstGeom>
          <a:solidFill>
            <a:srgbClr val="C00000"/>
          </a:solidFill>
        </p:spPr>
        <p:style>
          <a:lnRef idx="1">
            <a:schemeClr val="dk1"/>
          </a:lnRef>
          <a:fillRef idx="2">
            <a:schemeClr val="dk1"/>
          </a:fillRef>
          <a:effectRef idx="1">
            <a:schemeClr val="dk1"/>
          </a:effectRef>
          <a:fontRef idx="minor">
            <a:schemeClr val="dk1"/>
          </a:fontRef>
        </p:style>
        <p:txBody>
          <a:bodyPr rtlCol="0" anchor="ctr"/>
          <a:lstStyle/>
          <a:p>
            <a:pPr algn="ctr"/>
            <a:r>
              <a:rPr lang="en-US" b="1" u="sng" dirty="0">
                <a:solidFill>
                  <a:schemeClr val="bg1"/>
                </a:solidFill>
                <a:latin typeface="Hit the Road" pitchFamily="2" charset="0"/>
              </a:rPr>
              <a:t>Strengths </a:t>
            </a:r>
            <a:endParaRPr lang="en-SG" b="1" u="sng" dirty="0">
              <a:solidFill>
                <a:schemeClr val="bg1"/>
              </a:solidFill>
              <a:latin typeface="Hit the Road" pitchFamily="2" charset="0"/>
            </a:endParaRPr>
          </a:p>
          <a:p>
            <a:pPr lvl="0"/>
            <a:endParaRPr lang="en-SG" dirty="0" smtClean="0">
              <a:solidFill>
                <a:schemeClr val="bg1"/>
              </a:solidFill>
              <a:latin typeface="Hit the Road" pitchFamily="2" charset="0"/>
              <a:sym typeface="Wingdings" pitchFamily="2" charset="2"/>
            </a:endParaRPr>
          </a:p>
          <a:p>
            <a:pPr lvl="0"/>
            <a:r>
              <a:rPr lang="en-SG" dirty="0" smtClean="0">
                <a:solidFill>
                  <a:schemeClr val="bg1"/>
                </a:solidFill>
                <a:latin typeface="Hit the Road" pitchFamily="2" charset="0"/>
                <a:sym typeface="Wingdings" pitchFamily="2" charset="2"/>
              </a:rPr>
              <a:t> </a:t>
            </a:r>
            <a:r>
              <a:rPr lang="en-SG" dirty="0" smtClean="0">
                <a:solidFill>
                  <a:schemeClr val="bg1"/>
                </a:solidFill>
                <a:latin typeface="Hit the Road" pitchFamily="2" charset="0"/>
              </a:rPr>
              <a:t>Held </a:t>
            </a:r>
            <a:r>
              <a:rPr lang="en-SG" dirty="0">
                <a:solidFill>
                  <a:schemeClr val="bg1"/>
                </a:solidFill>
                <a:latin typeface="Hit the Road" pitchFamily="2" charset="0"/>
              </a:rPr>
              <a:t>past events </a:t>
            </a:r>
            <a:r>
              <a:rPr lang="en-SG" dirty="0" smtClean="0">
                <a:solidFill>
                  <a:schemeClr val="bg1"/>
                </a:solidFill>
                <a:latin typeface="Hit the Road" pitchFamily="2" charset="0"/>
              </a:rPr>
              <a:t>before </a:t>
            </a:r>
            <a:r>
              <a:rPr lang="en-SG" dirty="0">
                <a:solidFill>
                  <a:schemeClr val="bg1"/>
                </a:solidFill>
                <a:latin typeface="Hit the Road" pitchFamily="2" charset="0"/>
              </a:rPr>
              <a:t> </a:t>
            </a:r>
          </a:p>
          <a:p>
            <a:pPr lvl="0"/>
            <a:r>
              <a:rPr lang="en-SG" dirty="0" smtClean="0">
                <a:solidFill>
                  <a:schemeClr val="bg1"/>
                </a:solidFill>
                <a:latin typeface="Hit the Road" pitchFamily="2" charset="0"/>
              </a:rPr>
              <a:t>Managed </a:t>
            </a:r>
            <a:r>
              <a:rPr lang="en-SG" dirty="0">
                <a:solidFill>
                  <a:schemeClr val="bg1"/>
                </a:solidFill>
                <a:latin typeface="Hit the Road" pitchFamily="2" charset="0"/>
              </a:rPr>
              <a:t>to reach out to a good amount of people who </a:t>
            </a:r>
            <a:r>
              <a:rPr lang="en-SG" dirty="0" smtClean="0">
                <a:solidFill>
                  <a:schemeClr val="bg1"/>
                </a:solidFill>
                <a:latin typeface="Hit the Road" pitchFamily="2" charset="0"/>
              </a:rPr>
              <a:t>turnout at </a:t>
            </a:r>
            <a:r>
              <a:rPr lang="en-SG" dirty="0">
                <a:solidFill>
                  <a:schemeClr val="bg1"/>
                </a:solidFill>
                <a:latin typeface="Hit the Road" pitchFamily="2" charset="0"/>
              </a:rPr>
              <a:t>the previous road shows</a:t>
            </a:r>
          </a:p>
          <a:p>
            <a:r>
              <a:rPr lang="en-SG" dirty="0">
                <a:solidFill>
                  <a:schemeClr val="bg1"/>
                </a:solidFill>
                <a:latin typeface="Hit the Road" pitchFamily="2" charset="0"/>
              </a:rPr>
              <a:t> </a:t>
            </a:r>
          </a:p>
          <a:p>
            <a:pPr lvl="0"/>
            <a:r>
              <a:rPr lang="en-SG" dirty="0" smtClean="0">
                <a:solidFill>
                  <a:schemeClr val="bg1"/>
                </a:solidFill>
                <a:latin typeface="Hit the Road" pitchFamily="2" charset="0"/>
                <a:sym typeface="Wingdings" pitchFamily="2" charset="2"/>
              </a:rPr>
              <a:t> </a:t>
            </a:r>
            <a:r>
              <a:rPr lang="en-SG" dirty="0">
                <a:solidFill>
                  <a:schemeClr val="bg1"/>
                </a:solidFill>
                <a:latin typeface="Hit the Road" pitchFamily="2" charset="0"/>
                <a:sym typeface="Wingdings" pitchFamily="2" charset="2"/>
              </a:rPr>
              <a:t> </a:t>
            </a:r>
            <a:r>
              <a:rPr lang="en-SG" dirty="0" smtClean="0">
                <a:solidFill>
                  <a:schemeClr val="bg1"/>
                </a:solidFill>
                <a:latin typeface="Hit the Road" pitchFamily="2" charset="0"/>
                <a:sym typeface="Wingdings" pitchFamily="2" charset="2"/>
              </a:rPr>
              <a:t>H</a:t>
            </a:r>
            <a:r>
              <a:rPr lang="en-SG" dirty="0" smtClean="0">
                <a:solidFill>
                  <a:schemeClr val="bg1"/>
                </a:solidFill>
                <a:latin typeface="Hit the Road" pitchFamily="2" charset="0"/>
              </a:rPr>
              <a:t>ave already put </a:t>
            </a:r>
            <a:r>
              <a:rPr lang="en-SG" dirty="0">
                <a:solidFill>
                  <a:schemeClr val="bg1"/>
                </a:solidFill>
                <a:latin typeface="Hit the Road" pitchFamily="2" charset="0"/>
              </a:rPr>
              <a:t>up posters and have ready-made messages (E.g. REST WELL, WORK WELL etc.) </a:t>
            </a:r>
          </a:p>
          <a:p>
            <a:r>
              <a:rPr lang="en-SG" dirty="0">
                <a:solidFill>
                  <a:schemeClr val="bg1"/>
                </a:solidFill>
                <a:latin typeface="Hit the Road" pitchFamily="2" charset="0"/>
              </a:rPr>
              <a:t> </a:t>
            </a:r>
          </a:p>
          <a:p>
            <a:pPr marL="285750" lvl="0" indent="-285750">
              <a:buFont typeface="Wingdings"/>
              <a:buChar char="à"/>
            </a:pPr>
            <a:r>
              <a:rPr lang="en-US" dirty="0" smtClean="0">
                <a:solidFill>
                  <a:schemeClr val="bg1"/>
                </a:solidFill>
                <a:latin typeface="Hit the Road" pitchFamily="2" charset="0"/>
              </a:rPr>
              <a:t>Created </a:t>
            </a:r>
            <a:r>
              <a:rPr lang="en-US" dirty="0">
                <a:solidFill>
                  <a:schemeClr val="bg1"/>
                </a:solidFill>
                <a:latin typeface="Hit the Road" pitchFamily="2" charset="0"/>
              </a:rPr>
              <a:t>Ming, the mascot </a:t>
            </a:r>
            <a:r>
              <a:rPr lang="en-SG" dirty="0">
                <a:solidFill>
                  <a:schemeClr val="bg1"/>
                </a:solidFill>
                <a:latin typeface="Hit the Road" pitchFamily="2" charset="0"/>
              </a:rPr>
              <a:t>for entertainment  </a:t>
            </a:r>
            <a:r>
              <a:rPr lang="en-SG" dirty="0" smtClean="0">
                <a:solidFill>
                  <a:schemeClr val="bg1"/>
                </a:solidFill>
                <a:latin typeface="Hit the Road" pitchFamily="2" charset="0"/>
              </a:rPr>
              <a:t>and connecting the bridge between Foreign workers and MOM purposes </a:t>
            </a:r>
          </a:p>
          <a:p>
            <a:pPr marL="285750" lvl="0" indent="-285750">
              <a:buFont typeface="Wingdings"/>
              <a:buChar char="à"/>
            </a:pPr>
            <a:endParaRPr lang="en-SG" dirty="0">
              <a:solidFill>
                <a:schemeClr val="bg1"/>
              </a:solidFill>
              <a:latin typeface="Hit the Road" pitchFamily="2" charset="0"/>
            </a:endParaRPr>
          </a:p>
          <a:p>
            <a:pPr lvl="0"/>
            <a:r>
              <a:rPr lang="en-SG" dirty="0" smtClean="0">
                <a:solidFill>
                  <a:schemeClr val="bg1"/>
                </a:solidFill>
                <a:latin typeface="Hit the Road" pitchFamily="2" charset="0"/>
                <a:sym typeface="Wingdings" pitchFamily="2" charset="2"/>
              </a:rPr>
              <a:t> </a:t>
            </a:r>
            <a:r>
              <a:rPr lang="en-SG" dirty="0" smtClean="0">
                <a:solidFill>
                  <a:schemeClr val="bg1"/>
                </a:solidFill>
                <a:latin typeface="Hit the Road" pitchFamily="2" charset="0"/>
              </a:rPr>
              <a:t>Prevent </a:t>
            </a:r>
            <a:r>
              <a:rPr lang="en-SG" dirty="0">
                <a:solidFill>
                  <a:schemeClr val="bg1"/>
                </a:solidFill>
                <a:latin typeface="Hit the Road" pitchFamily="2" charset="0"/>
              </a:rPr>
              <a:t>them from being bullied by employers </a:t>
            </a:r>
            <a:r>
              <a:rPr lang="en-SG" dirty="0" smtClean="0">
                <a:solidFill>
                  <a:schemeClr val="bg1"/>
                </a:solidFill>
                <a:latin typeface="Hit the Road" pitchFamily="2" charset="0"/>
              </a:rPr>
              <a:t> as POLICIES </a:t>
            </a:r>
            <a:r>
              <a:rPr lang="en-SG" dirty="0">
                <a:solidFill>
                  <a:schemeClr val="bg1"/>
                </a:solidFill>
                <a:latin typeface="Hit the Road" pitchFamily="2" charset="0"/>
              </a:rPr>
              <a:t>were </a:t>
            </a:r>
            <a:r>
              <a:rPr lang="en-SG" dirty="0" smtClean="0">
                <a:solidFill>
                  <a:schemeClr val="bg1"/>
                </a:solidFill>
                <a:latin typeface="Hit the Road" pitchFamily="2" charset="0"/>
              </a:rPr>
              <a:t>set and implemented to protect the rights of Foreign workers </a:t>
            </a:r>
            <a:endParaRPr lang="en-SG" dirty="0">
              <a:solidFill>
                <a:schemeClr val="bg1"/>
              </a:solidFill>
              <a:latin typeface="Hit the Road" pitchFamily="2" charset="0"/>
            </a:endParaRPr>
          </a:p>
        </p:txBody>
      </p:sp>
      <p:cxnSp>
        <p:nvCxnSpPr>
          <p:cNvPr id="16" name="Straight Arrow Connector 15"/>
          <p:cNvCxnSpPr/>
          <p:nvPr/>
        </p:nvCxnSpPr>
        <p:spPr>
          <a:xfrm>
            <a:off x="2743200" y="990600"/>
            <a:ext cx="1447800" cy="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
        <p:nvSpPr>
          <p:cNvPr id="20" name="Rounded Rectangle 19"/>
          <p:cNvSpPr/>
          <p:nvPr/>
        </p:nvSpPr>
        <p:spPr>
          <a:xfrm>
            <a:off x="3657600" y="167640"/>
            <a:ext cx="4953000" cy="6324600"/>
          </a:xfrm>
          <a:prstGeom prst="roundRect">
            <a:avLst/>
          </a:prstGeom>
          <a:solidFill>
            <a:srgbClr val="FA7100"/>
          </a:solidFill>
        </p:spPr>
        <p:style>
          <a:lnRef idx="1">
            <a:schemeClr val="dk1"/>
          </a:lnRef>
          <a:fillRef idx="2">
            <a:schemeClr val="dk1"/>
          </a:fillRef>
          <a:effectRef idx="1">
            <a:schemeClr val="dk1"/>
          </a:effectRef>
          <a:fontRef idx="minor">
            <a:schemeClr val="dk1"/>
          </a:fontRef>
        </p:style>
        <p:txBody>
          <a:bodyPr rtlCol="0" anchor="ctr"/>
          <a:lstStyle/>
          <a:p>
            <a:pPr algn="ctr"/>
            <a:r>
              <a:rPr lang="en-US" b="1" u="sng" dirty="0" smtClean="0">
                <a:latin typeface="Hit the Road" pitchFamily="2" charset="0"/>
              </a:rPr>
              <a:t>Weaknesses</a:t>
            </a:r>
            <a:endParaRPr lang="en-SG" b="1" u="sng" dirty="0">
              <a:latin typeface="Hit the Road" pitchFamily="2" charset="0"/>
            </a:endParaRPr>
          </a:p>
          <a:p>
            <a:pPr lvl="0"/>
            <a:endParaRPr lang="en-SG" dirty="0" smtClean="0">
              <a:latin typeface="Hit the Road" pitchFamily="2" charset="0"/>
              <a:sym typeface="Wingdings" pitchFamily="2" charset="2"/>
            </a:endParaRPr>
          </a:p>
          <a:p>
            <a:pPr marL="285750" lvl="0" indent="-285750">
              <a:buFont typeface="Wingdings"/>
              <a:buChar char="à"/>
            </a:pPr>
            <a:r>
              <a:rPr lang="en-SG" dirty="0" smtClean="0">
                <a:latin typeface="Hit the Road" pitchFamily="2" charset="0"/>
                <a:sym typeface="Wingdings" pitchFamily="2" charset="2"/>
              </a:rPr>
              <a:t>P</a:t>
            </a:r>
            <a:r>
              <a:rPr lang="en-SG" dirty="0" smtClean="0">
                <a:latin typeface="Hit the Road" pitchFamily="2" charset="0"/>
              </a:rPr>
              <a:t>ast </a:t>
            </a:r>
            <a:r>
              <a:rPr lang="en-SG" dirty="0">
                <a:latin typeface="Hit the Road" pitchFamily="2" charset="0"/>
              </a:rPr>
              <a:t>efforts do not seem to be working </a:t>
            </a:r>
            <a:endParaRPr lang="en-SG" dirty="0" smtClean="0">
              <a:latin typeface="Hit the Road" pitchFamily="2" charset="0"/>
            </a:endParaRPr>
          </a:p>
          <a:p>
            <a:pPr lvl="0"/>
            <a:endParaRPr lang="en-SG" dirty="0">
              <a:latin typeface="Hit the Road" pitchFamily="2" charset="0"/>
            </a:endParaRPr>
          </a:p>
          <a:p>
            <a:pPr lvl="0"/>
            <a:r>
              <a:rPr lang="en-SG" dirty="0">
                <a:latin typeface="Hit the Road" pitchFamily="2" charset="0"/>
              </a:rPr>
              <a:t>Used the wrong approach in the past (aggressive and </a:t>
            </a:r>
            <a:r>
              <a:rPr lang="en-SG" dirty="0" smtClean="0">
                <a:latin typeface="Hit the Road" pitchFamily="2" charset="0"/>
              </a:rPr>
              <a:t>forceful/ SMS </a:t>
            </a:r>
            <a:r>
              <a:rPr lang="en-SG" dirty="0">
                <a:latin typeface="Hit the Road" pitchFamily="2" charset="0"/>
              </a:rPr>
              <a:t>and flyers – </a:t>
            </a:r>
            <a:r>
              <a:rPr lang="en-SG" dirty="0" smtClean="0">
                <a:latin typeface="Hit the Road" pitchFamily="2" charset="0"/>
              </a:rPr>
              <a:t>limited)</a:t>
            </a:r>
            <a:endParaRPr lang="en-SG" dirty="0">
              <a:latin typeface="Hit the Road" pitchFamily="2" charset="0"/>
            </a:endParaRPr>
          </a:p>
          <a:p>
            <a:r>
              <a:rPr lang="en-SG" dirty="0">
                <a:latin typeface="Hit the Road" pitchFamily="2" charset="0"/>
              </a:rPr>
              <a:t> </a:t>
            </a:r>
          </a:p>
          <a:p>
            <a:pPr marL="285750" lvl="0" indent="-285750">
              <a:buFont typeface="Wingdings"/>
              <a:buChar char="à"/>
            </a:pPr>
            <a:r>
              <a:rPr lang="en-SG" dirty="0" smtClean="0">
                <a:latin typeface="Hit the Road" pitchFamily="2" charset="0"/>
              </a:rPr>
              <a:t>Ming</a:t>
            </a:r>
            <a:r>
              <a:rPr lang="en-SG" dirty="0">
                <a:latin typeface="Hit the Road" pitchFamily="2" charset="0"/>
              </a:rPr>
              <a:t>, not made use of in other </a:t>
            </a:r>
            <a:r>
              <a:rPr lang="en-SG" dirty="0" smtClean="0">
                <a:latin typeface="Hit the Road" pitchFamily="2" charset="0"/>
              </a:rPr>
              <a:t>*</a:t>
            </a:r>
          </a:p>
          <a:p>
            <a:pPr lvl="0"/>
            <a:endParaRPr lang="en-SG" dirty="0" smtClean="0">
              <a:latin typeface="Hit the Road" pitchFamily="2" charset="0"/>
            </a:endParaRPr>
          </a:p>
          <a:p>
            <a:pPr lvl="0"/>
            <a:r>
              <a:rPr lang="en-SG" dirty="0" smtClean="0">
                <a:latin typeface="Hit the Road" pitchFamily="2" charset="0"/>
                <a:sym typeface="Wingdings" pitchFamily="2" charset="2"/>
              </a:rPr>
              <a:t> </a:t>
            </a:r>
            <a:r>
              <a:rPr lang="en-SG" dirty="0" smtClean="0">
                <a:latin typeface="Hit the Road" pitchFamily="2" charset="0"/>
              </a:rPr>
              <a:t>TA </a:t>
            </a:r>
            <a:r>
              <a:rPr lang="en-SG" dirty="0">
                <a:latin typeface="Hit the Road" pitchFamily="2" charset="0"/>
              </a:rPr>
              <a:t>are intimidated by MOM (see MOM being more authoritative) </a:t>
            </a:r>
          </a:p>
          <a:p>
            <a:r>
              <a:rPr lang="en-SG" dirty="0">
                <a:latin typeface="Hit the Road" pitchFamily="2" charset="0"/>
              </a:rPr>
              <a:t> </a:t>
            </a:r>
          </a:p>
          <a:p>
            <a:r>
              <a:rPr lang="en-SG" dirty="0" smtClean="0">
                <a:latin typeface="Hit the Road" pitchFamily="2" charset="0"/>
                <a:sym typeface="Wingdings" pitchFamily="2" charset="2"/>
              </a:rPr>
              <a:t> </a:t>
            </a:r>
            <a:r>
              <a:rPr lang="en-SG" dirty="0" smtClean="0">
                <a:latin typeface="Hit the Road" pitchFamily="2" charset="0"/>
              </a:rPr>
              <a:t>Miscommunication </a:t>
            </a:r>
            <a:r>
              <a:rPr lang="en-SG" dirty="0">
                <a:latin typeface="Hit the Road" pitchFamily="2" charset="0"/>
              </a:rPr>
              <a:t>between MOM and foreign </a:t>
            </a:r>
            <a:r>
              <a:rPr lang="en-SG" dirty="0" smtClean="0">
                <a:latin typeface="Hit the Road" pitchFamily="2" charset="0"/>
              </a:rPr>
              <a:t>workers</a:t>
            </a:r>
            <a:endParaRPr lang="en-SG" dirty="0">
              <a:latin typeface="Hit the Road" pitchFamily="2" charset="0"/>
            </a:endParaRPr>
          </a:p>
        </p:txBody>
      </p:sp>
      <p:cxnSp>
        <p:nvCxnSpPr>
          <p:cNvPr id="19" name="Straight Arrow Connector 18"/>
          <p:cNvCxnSpPr/>
          <p:nvPr/>
        </p:nvCxnSpPr>
        <p:spPr>
          <a:xfrm>
            <a:off x="2819400" y="2514600"/>
            <a:ext cx="990600" cy="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
        <p:nvSpPr>
          <p:cNvPr id="24" name="Rounded Rectangle 23"/>
          <p:cNvSpPr/>
          <p:nvPr/>
        </p:nvSpPr>
        <p:spPr>
          <a:xfrm>
            <a:off x="3657600" y="167640"/>
            <a:ext cx="4953000" cy="632460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000" b="1" u="sng" dirty="0" smtClean="0">
                <a:latin typeface="Hit the Road" pitchFamily="2" charset="0"/>
              </a:rPr>
              <a:t>Opportunities</a:t>
            </a:r>
          </a:p>
          <a:p>
            <a:pPr algn="ctr"/>
            <a:endParaRPr lang="en-SG" sz="2000" b="1" u="sng" dirty="0">
              <a:latin typeface="Hit the Road" pitchFamily="2" charset="0"/>
            </a:endParaRPr>
          </a:p>
          <a:p>
            <a:pPr lvl="0"/>
            <a:r>
              <a:rPr lang="en-SG" sz="2000" dirty="0" smtClean="0">
                <a:latin typeface="Hit the Road" pitchFamily="2" charset="0"/>
                <a:sym typeface="Wingdings" pitchFamily="2" charset="2"/>
              </a:rPr>
              <a:t> </a:t>
            </a:r>
            <a:r>
              <a:rPr lang="en-SG" sz="2000" dirty="0" smtClean="0">
                <a:latin typeface="Hit the Road" pitchFamily="2" charset="0"/>
              </a:rPr>
              <a:t>Total </a:t>
            </a:r>
            <a:r>
              <a:rPr lang="en-SG" sz="2000" dirty="0">
                <a:latin typeface="Hit the Road" pitchFamily="2" charset="0"/>
              </a:rPr>
              <a:t>foreign workforce accounts for nearly 40% of SG’s total workforce in </a:t>
            </a:r>
            <a:r>
              <a:rPr lang="en-SG" sz="2000" dirty="0" smtClean="0">
                <a:latin typeface="Hit the Road" pitchFamily="2" charset="0"/>
              </a:rPr>
              <a:t>2012 – there is an increase in the amount of employees needed to be taken care of</a:t>
            </a:r>
            <a:endParaRPr lang="en-SG" sz="2000" dirty="0">
              <a:latin typeface="Hit the Road" pitchFamily="2" charset="0"/>
            </a:endParaRPr>
          </a:p>
          <a:p>
            <a:r>
              <a:rPr lang="en-SG" sz="2000" dirty="0">
                <a:latin typeface="Hit the Road" pitchFamily="2" charset="0"/>
              </a:rPr>
              <a:t> </a:t>
            </a:r>
          </a:p>
          <a:p>
            <a:pPr lvl="0"/>
            <a:r>
              <a:rPr lang="en-SG" sz="2000" dirty="0" smtClean="0">
                <a:latin typeface="Hit the Road" pitchFamily="2" charset="0"/>
                <a:sym typeface="Wingdings" pitchFamily="2" charset="2"/>
              </a:rPr>
              <a:t> </a:t>
            </a:r>
            <a:r>
              <a:rPr lang="en-SG" sz="2000" dirty="0" smtClean="0">
                <a:latin typeface="Hit the Road" pitchFamily="2" charset="0"/>
              </a:rPr>
              <a:t>Foreign </a:t>
            </a:r>
            <a:r>
              <a:rPr lang="en-SG" sz="2000" dirty="0">
                <a:latin typeface="Hit the Road" pitchFamily="2" charset="0"/>
              </a:rPr>
              <a:t>workers </a:t>
            </a:r>
            <a:r>
              <a:rPr lang="en-SG" sz="2000" dirty="0" smtClean="0">
                <a:latin typeface="Hit the Road" pitchFamily="2" charset="0"/>
              </a:rPr>
              <a:t>becoming more media savvy than what we thought*</a:t>
            </a:r>
            <a:endParaRPr lang="en-SG" sz="2000" dirty="0">
              <a:latin typeface="Hit the Road" pitchFamily="2" charset="0"/>
            </a:endParaRPr>
          </a:p>
          <a:p>
            <a:r>
              <a:rPr lang="en-SG" sz="2000" dirty="0">
                <a:latin typeface="Hit the Road" pitchFamily="2" charset="0"/>
              </a:rPr>
              <a:t> </a:t>
            </a:r>
          </a:p>
          <a:p>
            <a:r>
              <a:rPr lang="en-SG" sz="2000" dirty="0" smtClean="0">
                <a:latin typeface="Hit the Road" pitchFamily="2" charset="0"/>
                <a:sym typeface="Wingdings" pitchFamily="2" charset="2"/>
              </a:rPr>
              <a:t> </a:t>
            </a:r>
            <a:r>
              <a:rPr lang="en-SG" sz="2000" dirty="0" smtClean="0">
                <a:latin typeface="Hit the Road" pitchFamily="2" charset="0"/>
              </a:rPr>
              <a:t>TA </a:t>
            </a:r>
            <a:r>
              <a:rPr lang="en-SG" sz="2000" dirty="0">
                <a:latin typeface="Hit the Road" pitchFamily="2" charset="0"/>
              </a:rPr>
              <a:t>able to afford data plans by purchasing prepaid </a:t>
            </a:r>
            <a:r>
              <a:rPr lang="en-SG" sz="2000" dirty="0" smtClean="0">
                <a:latin typeface="Hit the Road" pitchFamily="2" charset="0"/>
              </a:rPr>
              <a:t>card </a:t>
            </a:r>
            <a:endParaRPr lang="en-SG" sz="2000" dirty="0" smtClean="0">
              <a:latin typeface="Hit the Road" pitchFamily="2" charset="0"/>
              <a:sym typeface="Wingdings" pitchFamily="2" charset="2"/>
            </a:endParaRPr>
          </a:p>
        </p:txBody>
      </p:sp>
      <p:cxnSp>
        <p:nvCxnSpPr>
          <p:cNvPr id="22" name="Straight Arrow Connector 21"/>
          <p:cNvCxnSpPr/>
          <p:nvPr/>
        </p:nvCxnSpPr>
        <p:spPr>
          <a:xfrm>
            <a:off x="2895600" y="3979334"/>
            <a:ext cx="1066800" cy="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
        <p:nvSpPr>
          <p:cNvPr id="27" name="Rounded Rectangle 26"/>
          <p:cNvSpPr/>
          <p:nvPr/>
        </p:nvSpPr>
        <p:spPr>
          <a:xfrm>
            <a:off x="3657600" y="152400"/>
            <a:ext cx="4953000" cy="6324600"/>
          </a:xfrm>
          <a:prstGeom prst="roundRect">
            <a:avLst/>
          </a:prstGeom>
          <a:solidFill>
            <a:srgbClr val="00B0F0"/>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000" b="1" u="sng" dirty="0" smtClean="0">
                <a:latin typeface="Hit the Road" pitchFamily="2" charset="0"/>
              </a:rPr>
              <a:t>Threats</a:t>
            </a:r>
          </a:p>
          <a:p>
            <a:pPr algn="ctr"/>
            <a:endParaRPr lang="en-US" sz="2000" b="1" u="sng" dirty="0" smtClean="0">
              <a:latin typeface="Hit the Road" pitchFamily="2" charset="0"/>
            </a:endParaRPr>
          </a:p>
          <a:p>
            <a:pPr lvl="0"/>
            <a:r>
              <a:rPr lang="en-SG" sz="2000" dirty="0" smtClean="0">
                <a:latin typeface="Hit the Road" pitchFamily="2" charset="0"/>
                <a:sym typeface="Wingdings" pitchFamily="2" charset="2"/>
              </a:rPr>
              <a:t> </a:t>
            </a:r>
            <a:r>
              <a:rPr lang="en-SG" sz="2000" dirty="0" smtClean="0">
                <a:latin typeface="Hit the Road" pitchFamily="2" charset="0"/>
              </a:rPr>
              <a:t>No </a:t>
            </a:r>
            <a:r>
              <a:rPr lang="en-SG" sz="2000" dirty="0">
                <a:latin typeface="Hit the Road" pitchFamily="2" charset="0"/>
              </a:rPr>
              <a:t>control on whether TA will want to spend their weekends at the road show</a:t>
            </a:r>
          </a:p>
          <a:p>
            <a:r>
              <a:rPr lang="en-SG" sz="2000" dirty="0">
                <a:latin typeface="Hit the Road" pitchFamily="2" charset="0"/>
              </a:rPr>
              <a:t> </a:t>
            </a:r>
          </a:p>
          <a:p>
            <a:pPr lvl="0"/>
            <a:r>
              <a:rPr lang="en-SG" sz="2000" dirty="0" smtClean="0">
                <a:latin typeface="Hit the Road" pitchFamily="2" charset="0"/>
                <a:sym typeface="Wingdings" pitchFamily="2" charset="2"/>
              </a:rPr>
              <a:t> </a:t>
            </a:r>
            <a:r>
              <a:rPr lang="en-SG" sz="2000" dirty="0" smtClean="0">
                <a:latin typeface="Hit the Road" pitchFamily="2" charset="0"/>
              </a:rPr>
              <a:t>Due </a:t>
            </a:r>
            <a:r>
              <a:rPr lang="en-SG" sz="2000" dirty="0">
                <a:latin typeface="Hit the Road" pitchFamily="2" charset="0"/>
              </a:rPr>
              <a:t>to the recent riot cases, the general public might discriminate on foreign worker (which might cause more difficulties for MOM to reach TA)  </a:t>
            </a:r>
          </a:p>
          <a:p>
            <a:r>
              <a:rPr lang="en-SG" sz="2000" dirty="0">
                <a:latin typeface="Hit the Road" pitchFamily="2" charset="0"/>
              </a:rPr>
              <a:t> </a:t>
            </a:r>
          </a:p>
          <a:p>
            <a:r>
              <a:rPr lang="en-SG" sz="2000" dirty="0">
                <a:latin typeface="Hit the Road" pitchFamily="2" charset="0"/>
              </a:rPr>
              <a:t>MOM needs to soften </a:t>
            </a:r>
            <a:r>
              <a:rPr lang="en-SG" sz="2000" dirty="0" smtClean="0">
                <a:latin typeface="Hit the Road" pitchFamily="2" charset="0"/>
              </a:rPr>
              <a:t>image*</a:t>
            </a:r>
            <a:endParaRPr lang="en-SG" sz="2000" b="1" u="sng" dirty="0">
              <a:latin typeface="Hit the Road" pitchFamily="2" charset="0"/>
            </a:endParaRPr>
          </a:p>
        </p:txBody>
      </p:sp>
      <p:cxnSp>
        <p:nvCxnSpPr>
          <p:cNvPr id="26" name="Straight Arrow Connector 25"/>
          <p:cNvCxnSpPr/>
          <p:nvPr/>
        </p:nvCxnSpPr>
        <p:spPr>
          <a:xfrm>
            <a:off x="2705100" y="5486400"/>
            <a:ext cx="1447800" cy="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7696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250"/>
                                        <p:tgtEl>
                                          <p:spTgt spid="16"/>
                                        </p:tgtEl>
                                      </p:cBhvr>
                                    </p:animEffect>
                                    <p:set>
                                      <p:cBhvr>
                                        <p:cTn id="13" dur="1" fill="hold">
                                          <p:stCondLst>
                                            <p:cond delay="249"/>
                                          </p:stCondLst>
                                        </p:cTn>
                                        <p:tgtEl>
                                          <p:spTgt spid="16"/>
                                        </p:tgtEl>
                                        <p:attrNameLst>
                                          <p:attrName>style.visibility</p:attrName>
                                        </p:attrNameLst>
                                      </p:cBhvr>
                                      <p:to>
                                        <p:strVal val="hidden"/>
                                      </p:to>
                                    </p:set>
                                  </p:childTnLst>
                                </p:cTn>
                              </p:par>
                              <p:par>
                                <p:cTn id="14" presetID="22" presetClass="exit" presetSubtype="4" fill="hold" grpId="1" nodeType="withEffect">
                                  <p:stCondLst>
                                    <p:cond delay="0"/>
                                  </p:stCondLst>
                                  <p:childTnLst>
                                    <p:animEffect transition="out" filter="wipe(down)">
                                      <p:cBhvr>
                                        <p:cTn id="15" dur="250"/>
                                        <p:tgtEl>
                                          <p:spTgt spid="11"/>
                                        </p:tgtEl>
                                      </p:cBhvr>
                                    </p:animEffect>
                                    <p:set>
                                      <p:cBhvr>
                                        <p:cTn id="16" dur="1" fill="hold">
                                          <p:stCondLst>
                                            <p:cond delay="24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250"/>
                                        <p:tgtEl>
                                          <p:spTgt spid="19"/>
                                        </p:tgtEl>
                                      </p:cBhvr>
                                    </p:animEffect>
                                    <p:set>
                                      <p:cBhvr>
                                        <p:cTn id="27" dur="1" fill="hold">
                                          <p:stCondLst>
                                            <p:cond delay="249"/>
                                          </p:stCondLst>
                                        </p:cTn>
                                        <p:tgtEl>
                                          <p:spTgt spid="19"/>
                                        </p:tgtEl>
                                        <p:attrNameLst>
                                          <p:attrName>style.visibility</p:attrName>
                                        </p:attrNameLst>
                                      </p:cBhvr>
                                      <p:to>
                                        <p:strVal val="hidden"/>
                                      </p:to>
                                    </p:set>
                                  </p:childTnLst>
                                </p:cTn>
                              </p:par>
                              <p:par>
                                <p:cTn id="28" presetID="22" presetClass="exit" presetSubtype="4" fill="hold" grpId="1" nodeType="withEffect">
                                  <p:stCondLst>
                                    <p:cond delay="0"/>
                                  </p:stCondLst>
                                  <p:childTnLst>
                                    <p:animEffect transition="out" filter="wipe(down)">
                                      <p:cBhvr>
                                        <p:cTn id="29" dur="250"/>
                                        <p:tgtEl>
                                          <p:spTgt spid="20"/>
                                        </p:tgtEl>
                                      </p:cBhvr>
                                    </p:animEffect>
                                    <p:set>
                                      <p:cBhvr>
                                        <p:cTn id="30" dur="1" fill="hold">
                                          <p:stCondLst>
                                            <p:cond delay="24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nodeType="clickEffect">
                                  <p:stCondLst>
                                    <p:cond delay="0"/>
                                  </p:stCondLst>
                                  <p:childTnLst>
                                    <p:animEffect transition="out" filter="wipe(down)">
                                      <p:cBhvr>
                                        <p:cTn id="40" dur="250"/>
                                        <p:tgtEl>
                                          <p:spTgt spid="22"/>
                                        </p:tgtEl>
                                      </p:cBhvr>
                                    </p:animEffect>
                                    <p:set>
                                      <p:cBhvr>
                                        <p:cTn id="41" dur="1" fill="hold">
                                          <p:stCondLst>
                                            <p:cond delay="249"/>
                                          </p:stCondLst>
                                        </p:cTn>
                                        <p:tgtEl>
                                          <p:spTgt spid="22"/>
                                        </p:tgtEl>
                                        <p:attrNameLst>
                                          <p:attrName>style.visibility</p:attrName>
                                        </p:attrNameLst>
                                      </p:cBhvr>
                                      <p:to>
                                        <p:strVal val="hidden"/>
                                      </p:to>
                                    </p:set>
                                  </p:childTnLst>
                                </p:cTn>
                              </p:par>
                              <p:par>
                                <p:cTn id="42" presetID="22" presetClass="exit" presetSubtype="4" fill="hold" grpId="1" nodeType="withEffect">
                                  <p:stCondLst>
                                    <p:cond delay="0"/>
                                  </p:stCondLst>
                                  <p:childTnLst>
                                    <p:animEffect transition="out" filter="wipe(down)">
                                      <p:cBhvr>
                                        <p:cTn id="43" dur="250"/>
                                        <p:tgtEl>
                                          <p:spTgt spid="24"/>
                                        </p:tgtEl>
                                      </p:cBhvr>
                                    </p:animEffect>
                                    <p:set>
                                      <p:cBhvr>
                                        <p:cTn id="44" dur="1" fill="hold">
                                          <p:stCondLst>
                                            <p:cond delay="249"/>
                                          </p:stCondLst>
                                        </p:cTn>
                                        <p:tgtEl>
                                          <p:spTgt spid="2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nodeType="clickEffect">
                                  <p:stCondLst>
                                    <p:cond delay="0"/>
                                  </p:stCondLst>
                                  <p:childTnLst>
                                    <p:animEffect transition="out" filter="wipe(down)">
                                      <p:cBhvr>
                                        <p:cTn id="54" dur="250"/>
                                        <p:tgtEl>
                                          <p:spTgt spid="26"/>
                                        </p:tgtEl>
                                      </p:cBhvr>
                                    </p:animEffect>
                                    <p:set>
                                      <p:cBhvr>
                                        <p:cTn id="55" dur="1" fill="hold">
                                          <p:stCondLst>
                                            <p:cond delay="249"/>
                                          </p:stCondLst>
                                        </p:cTn>
                                        <p:tgtEl>
                                          <p:spTgt spid="26"/>
                                        </p:tgtEl>
                                        <p:attrNameLst>
                                          <p:attrName>style.visibility</p:attrName>
                                        </p:attrNameLst>
                                      </p:cBhvr>
                                      <p:to>
                                        <p:strVal val="hidden"/>
                                      </p:to>
                                    </p:set>
                                  </p:childTnLst>
                                </p:cTn>
                              </p:par>
                              <p:par>
                                <p:cTn id="56" presetID="22" presetClass="exit" presetSubtype="4" fill="hold" grpId="1" nodeType="withEffect">
                                  <p:stCondLst>
                                    <p:cond delay="0"/>
                                  </p:stCondLst>
                                  <p:childTnLst>
                                    <p:animEffect transition="out" filter="wipe(down)">
                                      <p:cBhvr>
                                        <p:cTn id="57" dur="250"/>
                                        <p:tgtEl>
                                          <p:spTgt spid="27"/>
                                        </p:tgtEl>
                                      </p:cBhvr>
                                    </p:animEffect>
                                    <p:set>
                                      <p:cBhvr>
                                        <p:cTn id="58" dur="1" fill="hold">
                                          <p:stCondLst>
                                            <p:cond delay="24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0" grpId="0" animBg="1"/>
      <p:bldP spid="20" grpId="1" animBg="1"/>
      <p:bldP spid="24" grpId="0" animBg="1"/>
      <p:bldP spid="2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Audience Analysis</a:t>
            </a:r>
            <a:endParaRPr lang="en-US" dirty="0"/>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8305800" cy="4876800"/>
          </a:xfrm>
          <a:prstGeom prst="rect">
            <a:avLst/>
          </a:prstGeom>
          <a:noFill/>
          <a:ln w="9525" cmpd="sng">
            <a:solidFill>
              <a:srgbClr val="000000"/>
            </a:solidFill>
            <a:miter lim="800000"/>
            <a:headEnd/>
            <a:tailEnd/>
          </a:ln>
          <a:effectLst/>
        </p:spPr>
      </p:pic>
    </p:spTree>
    <p:extLst>
      <p:ext uri="{BB962C8B-B14F-4D97-AF65-F5344CB8AC3E}">
        <p14:creationId xmlns:p14="http://schemas.microsoft.com/office/powerpoint/2010/main" val="585247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3.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469654" y="1039666"/>
            <a:ext cx="6228509" cy="4671382"/>
          </a:xfrm>
          <a:prstGeom prst="rect">
            <a:avLst/>
          </a:prstGeom>
        </p:spPr>
      </p:pic>
      <p:pic>
        <p:nvPicPr>
          <p:cNvPr id="6" name="Picture 5" descr="imag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42705" y="1213005"/>
            <a:ext cx="6228507" cy="4324702"/>
          </a:xfrm>
          <a:prstGeom prst="rect">
            <a:avLst/>
          </a:prstGeom>
        </p:spPr>
      </p:pic>
      <p:pic>
        <p:nvPicPr>
          <p:cNvPr id="4" name="Picture 3" descr="Screen Shot 2014-02-08 at 11.10.3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 y="0"/>
            <a:ext cx="9113520" cy="6891940"/>
          </a:xfrm>
          <a:prstGeom prst="rect">
            <a:avLst/>
          </a:prstGeom>
        </p:spPr>
      </p:pic>
    </p:spTree>
    <p:extLst>
      <p:ext uri="{BB962C8B-B14F-4D97-AF65-F5344CB8AC3E}">
        <p14:creationId xmlns:p14="http://schemas.microsoft.com/office/powerpoint/2010/main" val="19524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4667"/>
            <a:ext cx="8229600" cy="1143000"/>
          </a:xfrm>
        </p:spPr>
        <p:txBody>
          <a:bodyPr/>
          <a:lstStyle/>
          <a:p>
            <a:r>
              <a:rPr lang="en-US" dirty="0" smtClean="0"/>
              <a:t>Key Message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1143000"/>
            <a:ext cx="8237838" cy="5486400"/>
          </a:xfrm>
        </p:spPr>
      </p:pic>
    </p:spTree>
    <p:extLst>
      <p:ext uri="{BB962C8B-B14F-4D97-AF65-F5344CB8AC3E}">
        <p14:creationId xmlns:p14="http://schemas.microsoft.com/office/powerpoint/2010/main" val="8245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l="-6000" r="-6000"/>
          </a:stretch>
        </a:blipFill>
        <a:effectLst/>
      </p:bgPr>
    </p:bg>
    <p:spTree>
      <p:nvGrpSpPr>
        <p:cNvPr id="1" name=""/>
        <p:cNvGrpSpPr/>
        <p:nvPr/>
      </p:nvGrpSpPr>
      <p:grpSpPr>
        <a:xfrm>
          <a:off x="0" y="0"/>
          <a:ext cx="0" cy="0"/>
          <a:chOff x="0" y="0"/>
          <a:chExt cx="0" cy="0"/>
        </a:xfrm>
      </p:grpSpPr>
      <p:sp>
        <p:nvSpPr>
          <p:cNvPr id="6" name="TextBox 5"/>
          <p:cNvSpPr txBox="1"/>
          <p:nvPr/>
        </p:nvSpPr>
        <p:spPr>
          <a:xfrm>
            <a:off x="0" y="1600199"/>
            <a:ext cx="6400800" cy="4031873"/>
          </a:xfrm>
          <a:prstGeom prst="rect">
            <a:avLst/>
          </a:prstGeom>
          <a:solidFill>
            <a:srgbClr val="003CB4">
              <a:alpha val="80000"/>
            </a:srgbClr>
          </a:solidFill>
        </p:spPr>
        <p:txBody>
          <a:bodyPr wrap="square" rtlCol="0">
            <a:spAutoFit/>
          </a:bodyPr>
          <a:lstStyle/>
          <a:p>
            <a:pPr algn="ctr"/>
            <a:r>
              <a:rPr lang="en-US" sz="3200" dirty="0">
                <a:solidFill>
                  <a:schemeClr val="bg1"/>
                </a:solidFill>
                <a:latin typeface="Hit the Road" pitchFamily="2" charset="0"/>
              </a:rPr>
              <a:t>Objective #1: </a:t>
            </a:r>
            <a:endParaRPr lang="en-US" sz="3200" dirty="0" smtClean="0">
              <a:solidFill>
                <a:schemeClr val="bg1"/>
              </a:solidFill>
              <a:latin typeface="Hit the Road" pitchFamily="2" charset="0"/>
            </a:endParaRPr>
          </a:p>
          <a:p>
            <a:pPr algn="ctr"/>
            <a:endParaRPr lang="en-US" sz="3200" dirty="0" smtClean="0">
              <a:latin typeface="Hit the Road" pitchFamily="2" charset="0"/>
            </a:endParaRPr>
          </a:p>
          <a:p>
            <a:pPr algn="ctr"/>
            <a:r>
              <a:rPr lang="en-US" sz="4800" dirty="0" smtClean="0">
                <a:solidFill>
                  <a:srgbClr val="FFC000"/>
                </a:solidFill>
                <a:latin typeface="Hit the Road" pitchFamily="2" charset="0"/>
              </a:rPr>
              <a:t>Create </a:t>
            </a:r>
            <a:r>
              <a:rPr lang="en-US" sz="4800" dirty="0">
                <a:solidFill>
                  <a:srgbClr val="FFC000"/>
                </a:solidFill>
                <a:latin typeface="Hit the Road" pitchFamily="2" charset="0"/>
              </a:rPr>
              <a:t>and maintain the bridge between MOM and the foreign workers in Singapore</a:t>
            </a:r>
          </a:p>
        </p:txBody>
      </p:sp>
    </p:spTree>
    <p:extLst>
      <p:ext uri="{BB962C8B-B14F-4D97-AF65-F5344CB8AC3E}">
        <p14:creationId xmlns:p14="http://schemas.microsoft.com/office/powerpoint/2010/main" val="25282735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pPr algn="r"/>
            <a:r>
              <a:rPr lang="en-US" sz="6000" dirty="0" smtClean="0"/>
              <a:t>Why do we need Ming as the ‘bridge’?</a:t>
            </a:r>
            <a:endParaRPr lang="en-US" sz="6000" dirty="0"/>
          </a:p>
        </p:txBody>
      </p:sp>
      <p:sp>
        <p:nvSpPr>
          <p:cNvPr id="5" name="Content Placeholder 4"/>
          <p:cNvSpPr>
            <a:spLocks noGrp="1"/>
          </p:cNvSpPr>
          <p:nvPr>
            <p:ph idx="1"/>
          </p:nvPr>
        </p:nvSpPr>
        <p:spPr>
          <a:xfrm>
            <a:off x="3896297" y="2286000"/>
            <a:ext cx="4724400" cy="4083754"/>
          </a:xfrm>
          <a:solidFill>
            <a:srgbClr val="FFC000">
              <a:alpha val="67059"/>
            </a:srgbClr>
          </a:solidFill>
        </p:spPr>
        <p:txBody>
          <a:bodyPr>
            <a:normAutofit lnSpcReduction="10000"/>
          </a:bodyPr>
          <a:lstStyle/>
          <a:p>
            <a:r>
              <a:rPr lang="en-US" sz="2800" dirty="0" smtClean="0"/>
              <a:t>To Create brand identity for M.O.M</a:t>
            </a:r>
          </a:p>
          <a:p>
            <a:r>
              <a:rPr lang="en-US" sz="2800" dirty="0" smtClean="0"/>
              <a:t>Associate </a:t>
            </a:r>
            <a:r>
              <a:rPr lang="en-US" sz="2800" dirty="0"/>
              <a:t>Ming as part of M.O.M campaign</a:t>
            </a:r>
          </a:p>
          <a:p>
            <a:endParaRPr lang="en-US" sz="2800" dirty="0" smtClean="0"/>
          </a:p>
          <a:p>
            <a:pPr marL="0" indent="0">
              <a:buNone/>
            </a:pPr>
            <a:r>
              <a:rPr lang="en-US" sz="2800" dirty="0" smtClean="0"/>
              <a:t>Current use for Ming?</a:t>
            </a:r>
            <a:endParaRPr lang="en-US" sz="2800" dirty="0"/>
          </a:p>
          <a:p>
            <a:r>
              <a:rPr lang="en-US" sz="2800" dirty="0" smtClean="0"/>
              <a:t>Only for roadshows but not on other publicity tools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4" y="1127760"/>
            <a:ext cx="3825383" cy="5413402"/>
          </a:xfrm>
          <a:prstGeom prst="rect">
            <a:avLst/>
          </a:prstGeom>
        </p:spPr>
      </p:pic>
    </p:spTree>
    <p:extLst>
      <p:ext uri="{BB962C8B-B14F-4D97-AF65-F5344CB8AC3E}">
        <p14:creationId xmlns:p14="http://schemas.microsoft.com/office/powerpoint/2010/main" val="240154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1127</TotalTime>
  <Words>987</Words>
  <Application>Microsoft Office PowerPoint</Application>
  <PresentationFormat>On-screen Show (4:3)</PresentationFormat>
  <Paragraphs>244</Paragraphs>
  <Slides>31</Slides>
  <Notes>30</Notes>
  <HiddenSlides>2</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Our Objectives</vt:lpstr>
      <vt:lpstr>PowerPoint Presentation</vt:lpstr>
      <vt:lpstr>PowerPoint Presentation</vt:lpstr>
      <vt:lpstr>Audience Analysis</vt:lpstr>
      <vt:lpstr>PowerPoint Presentation</vt:lpstr>
      <vt:lpstr>Key Message</vt:lpstr>
      <vt:lpstr>PowerPoint Presentation</vt:lpstr>
      <vt:lpstr>Why do we need Ming as the ‘bridge’?</vt:lpstr>
      <vt:lpstr>Use of mascots in Singapore</vt:lpstr>
      <vt:lpstr>Revamp Current Posters</vt:lpstr>
      <vt:lpstr>Posters</vt:lpstr>
      <vt:lpstr>Posters - Placement</vt:lpstr>
      <vt:lpstr>Facebook page by Ming</vt:lpstr>
      <vt:lpstr>How to attract people to ‘like’ Ming?</vt:lpstr>
      <vt:lpstr>‘Guess The Photo’ - Phase #1: Ming releases a pixelated photo </vt:lpstr>
      <vt:lpstr>Phase #2: Ming reveals the answer</vt:lpstr>
      <vt:lpstr>PowerPoint Presentation</vt:lpstr>
      <vt:lpstr>Facebook Advertising</vt:lpstr>
      <vt:lpstr>PowerPoint Presentation</vt:lpstr>
      <vt:lpstr>SMS Blast</vt:lpstr>
      <vt:lpstr>PowerPoint Presentation</vt:lpstr>
      <vt:lpstr>Video Creation</vt:lpstr>
      <vt:lpstr>Idea: Paper Stop Motion</vt:lpstr>
      <vt:lpstr>Video Idea: Story outline</vt:lpstr>
      <vt:lpstr>M.O.M Roadshow</vt:lpstr>
      <vt:lpstr>PowerPoint Presentation</vt:lpstr>
      <vt:lpstr>PowerPoint Presentation</vt:lpstr>
      <vt:lpstr>‘This’ or ‘That’</vt:lpstr>
      <vt:lpstr>PowerPoint Presentation</vt:lpstr>
      <vt:lpstr>PowerPoint Presentation</vt:lpstr>
    </vt:vector>
  </TitlesOfParts>
  <Company>Republic Polytechnic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NUR NAZIHA BTE HAIRUDIN</dc:creator>
  <cp:lastModifiedBy>NUR NAZIHA BTE HAIRUDIN</cp:lastModifiedBy>
  <cp:revision>68</cp:revision>
  <dcterms:created xsi:type="dcterms:W3CDTF">2014-02-17T12:28:42Z</dcterms:created>
  <dcterms:modified xsi:type="dcterms:W3CDTF">2014-03-04T14:32:11Z</dcterms:modified>
</cp:coreProperties>
</file>